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59" r:id="rId1"/>
  </p:sldMasterIdLst>
  <p:notesMasterIdLst>
    <p:notesMasterId r:id="rId6"/>
  </p:notesMasterIdLst>
  <p:handoutMasterIdLst>
    <p:handoutMasterId r:id="rId7"/>
  </p:handoutMasterIdLst>
  <p:sldIdLst>
    <p:sldId id="355" r:id="rId2"/>
    <p:sldId id="449" r:id="rId3"/>
    <p:sldId id="448" r:id="rId4"/>
    <p:sldId id="450" r:id="rId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 Cond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 Cond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 Cond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 Cond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 Cond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Medium Cond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Medium Cond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Medium Cond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Medium Con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7A2"/>
    <a:srgbClr val="969696"/>
    <a:srgbClr val="FF9933"/>
    <a:srgbClr val="FE768D"/>
    <a:srgbClr val="FF75AD"/>
    <a:srgbClr val="99DFFF"/>
    <a:srgbClr val="FF33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03" autoAdjust="0"/>
  </p:normalViewPr>
  <p:slideViewPr>
    <p:cSldViewPr snapToGrid="0">
      <p:cViewPr varScale="1">
        <p:scale>
          <a:sx n="94" d="100"/>
          <a:sy n="94" d="100"/>
        </p:scale>
        <p:origin x="1123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12"/>
    </p:cViewPr>
  </p:sorterViewPr>
  <p:notesViewPr>
    <p:cSldViewPr snapToGrid="0">
      <p:cViewPr varScale="1">
        <p:scale>
          <a:sx n="58" d="100"/>
          <a:sy n="58" d="100"/>
        </p:scale>
        <p:origin x="2800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/>
            </a:lvl1pPr>
          </a:lstStyle>
          <a:p>
            <a:fld id="{F038D103-B69D-488C-A5F9-B1688F8B6AEE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r">
              <a:defRPr sz="1200"/>
            </a:lvl1pPr>
          </a:lstStyle>
          <a:p>
            <a:fld id="{74418E82-1F59-4C06-B41A-8570792A8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82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9" tIns="46590" rIns="93179" bIns="4659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9" tIns="46590" rIns="93179" bIns="465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1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9" tIns="46590" rIns="93179" bIns="465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9" tIns="46590" rIns="93179" bIns="4659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9" tIns="46590" rIns="93179" bIns="4659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0E96C35-7DEF-4E0E-9B80-5EC3D33EDC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269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83" indent="-29118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44" indent="-232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42" indent="-232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539" indent="-232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437" indent="-232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35" indent="-232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232" indent="-232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130" indent="-232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44E540-C94A-4F45-9830-E150BC389E0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7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4F09-EC4E-4FCF-A71D-C11762A89C5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0054-127D-488A-A857-3260E51BEC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9400" cy="6858000"/>
          </a:xfrm>
          <a:prstGeom prst="rect">
            <a:avLst/>
          </a:prstGeom>
          <a:solidFill>
            <a:schemeClr val="bg1">
              <a:alpha val="1294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5"/>
          <p:cNvCxnSpPr>
            <a:cxnSpLocks noChangeShapeType="1"/>
          </p:cNvCxnSpPr>
          <p:nvPr userDrawn="1"/>
        </p:nvCxnSpPr>
        <p:spPr bwMode="auto">
          <a:xfrm>
            <a:off x="3352800" y="3429000"/>
            <a:ext cx="5105400" cy="0"/>
          </a:xfrm>
          <a:prstGeom prst="line">
            <a:avLst/>
          </a:prstGeom>
          <a:noFill/>
          <a:ln w="25400" cap="sq" algn="ctr">
            <a:solidFill>
              <a:srgbClr val="0077A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6688"/>
            <a:ext cx="91440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16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6032D-0DE6-42E5-A522-B65405D4E3E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72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3DF58-C914-44C3-8128-C8553441EF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142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Y:\Marketing\Tony Landers\powerpoint background\PowerPoint-Header-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limateMasterLogo_NEW_TAG-01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1981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BF2DC75-CA11-4A4B-89AC-97F3CA01D8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5181600" cy="24447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Information is property of ClimateMaster and may not be used without written consent from ClimateMaster, Inc. </a:t>
            </a:r>
          </a:p>
          <a:p>
            <a:pPr>
              <a:defRPr/>
            </a:pPr>
            <a:r>
              <a:rPr lang="en-US"/>
              <a:t>All right reserved </a:t>
            </a:r>
            <a:r>
              <a:rPr lang="en-US">
                <a:sym typeface="Symbol" pitchFamily="18" charset="2"/>
              </a:rPr>
              <a:t> ClimateMaster, Inc. 2008</a:t>
            </a:r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4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4F09-EC4E-4FCF-A71D-C11762A89C5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6B285-C5A0-451E-940C-1DE5BB37204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7" name="Picture 7" descr="TWC_masthea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9150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10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4F09-EC4E-4FCF-A71D-C11762A89C5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874D8-881E-43C5-9E85-03A2D9A403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152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4F09-EC4E-4FCF-A71D-C11762A89C5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7721C-C6E6-4365-BE5A-6ED321DF4D9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8" name="Picture 7" descr="TWC_masthea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9150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35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4F09-EC4E-4FCF-A71D-C11762A89C5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874D8-881E-43C5-9E85-03A2D9A403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566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4F09-EC4E-4FCF-A71D-C11762A89C5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9659F-73AE-4CA1-8D39-9F5FFD1DB10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6" name="Picture 7" descr="TWC_masthea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9150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69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4F09-EC4E-4FCF-A71D-C11762A89C5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620FA0-EF5A-4179-9AEA-C97C811926A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453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B2AFF-87E1-4A68-9C22-F5D38FC2499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694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02268-E98E-4D9A-A20D-BCEECA9EB87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97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44F09-EC4E-4FCF-A71D-C11762A89C5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6874D8-881E-43C5-9E85-03A2D9A403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816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  <p:sldLayoutId id="214748424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2148840" y="1149795"/>
            <a:ext cx="6858000" cy="2387600"/>
          </a:xfrm>
        </p:spPr>
        <p:txBody>
          <a:bodyPr/>
          <a:lstStyle/>
          <a:p>
            <a:r>
              <a:rPr lang="en-US" altLang="en-US" dirty="0" smtClean="0"/>
              <a:t>Pricing and Discounts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2" y="4123564"/>
            <a:ext cx="3395134" cy="1752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8" y="0"/>
            <a:ext cx="7886700" cy="1325563"/>
          </a:xfrm>
        </p:spPr>
        <p:txBody>
          <a:bodyPr/>
          <a:lstStyle/>
          <a:p>
            <a:r>
              <a:rPr lang="en-US" dirty="0" smtClean="0"/>
              <a:t>Pricing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210" y="1212977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minimum dollar amount for each Purchase Order is $50.00.</a:t>
            </a:r>
          </a:p>
          <a:p>
            <a:r>
              <a:rPr lang="en-US" dirty="0" smtClean="0"/>
              <a:t>To determine the Representative Cost the List Price is multiplied by the Representative standard multiplier.</a:t>
            </a:r>
          </a:p>
          <a:p>
            <a:pPr lvl="1"/>
            <a:r>
              <a:rPr lang="en-US" dirty="0" smtClean="0"/>
              <a:t>The standard multiplier is .49 (List Price x .49 = Representative Cost)</a:t>
            </a:r>
          </a:p>
          <a:p>
            <a:r>
              <a:rPr lang="en-US" dirty="0" smtClean="0"/>
              <a:t>Addition Quantity breaks are offered for like commodity parts.  The discount is multiplied by the Representative Cost.</a:t>
            </a:r>
          </a:p>
          <a:p>
            <a:pPr lvl="1"/>
            <a:r>
              <a:rPr lang="en-US" dirty="0" smtClean="0"/>
              <a:t>The multiplier based on quantity and commodity (Representative Cost x Discount = New Representative Cost)</a:t>
            </a:r>
          </a:p>
          <a:p>
            <a:r>
              <a:rPr lang="en-US" dirty="0"/>
              <a:t>The Whalen Part Store provides </a:t>
            </a:r>
            <a:r>
              <a:rPr lang="en-US" dirty="0" smtClean="0"/>
              <a:t>the List Price and Representative cost based on all discounts.  No Calculation required.</a:t>
            </a:r>
          </a:p>
          <a:p>
            <a:r>
              <a:rPr lang="en-US" dirty="0" smtClean="0"/>
              <a:t>Quick Ship reduced lead-time option available at additional cost.  No quantity discounts applied.</a:t>
            </a:r>
          </a:p>
          <a:p>
            <a:pPr lvl="1"/>
            <a:r>
              <a:rPr lang="en-US" dirty="0" smtClean="0"/>
              <a:t>(List Price x .70 = Representative Cost)</a:t>
            </a:r>
          </a:p>
          <a:p>
            <a:pPr lvl="2"/>
            <a:r>
              <a:rPr lang="en-US" dirty="0" smtClean="0"/>
              <a:t>Chassis Product 2-week lead-time</a:t>
            </a:r>
          </a:p>
          <a:p>
            <a:pPr lvl="2"/>
            <a:r>
              <a:rPr lang="en-US" dirty="0" smtClean="0"/>
              <a:t>Parts (Grilles) 5 day lead-time </a:t>
            </a:r>
          </a:p>
          <a:p>
            <a:pPr marL="34290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783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5345"/>
            <a:ext cx="7886700" cy="1325563"/>
          </a:xfrm>
        </p:spPr>
        <p:txBody>
          <a:bodyPr/>
          <a:lstStyle/>
          <a:p>
            <a:r>
              <a:rPr lang="en-US" dirty="0" smtClean="0"/>
              <a:t>Whalen Aftermarket Parts and Chassis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194442"/>
              </p:ext>
            </p:extLst>
          </p:nvPr>
        </p:nvGraphicFramePr>
        <p:xfrm>
          <a:off x="481692" y="1500908"/>
          <a:ext cx="7903030" cy="1800222"/>
        </p:xfrm>
        <a:graphic>
          <a:graphicData uri="http://schemas.openxmlformats.org/drawingml/2006/table">
            <a:tbl>
              <a:tblPr/>
              <a:tblGrid>
                <a:gridCol w="1004208"/>
                <a:gridCol w="477790"/>
                <a:gridCol w="535086"/>
                <a:gridCol w="535086"/>
                <a:gridCol w="535086"/>
                <a:gridCol w="535086"/>
                <a:gridCol w="535086"/>
                <a:gridCol w="535086"/>
                <a:gridCol w="535086"/>
                <a:gridCol w="535086"/>
                <a:gridCol w="535086"/>
                <a:gridCol w="535086"/>
                <a:gridCol w="535086"/>
                <a:gridCol w="535086"/>
              </a:tblGrid>
              <a:tr h="35221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Based on quantity of like Commodity Code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 Purchase Order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612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Parts  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Chassis 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57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1-4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5-24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25-49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+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1-2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3-4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5-9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10-24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25-49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50-99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100-149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150-199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+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3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 Multiplier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Quantity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Discount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0.983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0.967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0.925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56682" y="4226583"/>
            <a:ext cx="5962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Pricing is calculated:  (List Price   x   .49)   x   Quantity Discount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073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08" y="-100701"/>
            <a:ext cx="7886700" cy="1325563"/>
          </a:xfrm>
        </p:spPr>
        <p:txBody>
          <a:bodyPr/>
          <a:lstStyle/>
          <a:p>
            <a:r>
              <a:rPr lang="en-US" dirty="0" smtClean="0"/>
              <a:t>Grouping Commodities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635182"/>
              </p:ext>
            </p:extLst>
          </p:nvPr>
        </p:nvGraphicFramePr>
        <p:xfrm>
          <a:off x="2234242" y="983411"/>
          <a:ext cx="4390845" cy="4925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4" imgW="9220177" imgH="11178648" progId="Excel.Sheet.12">
                  <p:embed/>
                </p:oleObj>
              </mc:Choice>
              <mc:Fallback>
                <p:oleObj name="Worksheet" r:id="rId4" imgW="9220177" imgH="111786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34242" y="983411"/>
                        <a:ext cx="4390845" cy="4925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676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alen Template" id="{D5E4336B-F67C-4234-8971-252FAAEBE54B}" vid="{AADEA10D-9455-4E11-85E7-75215888085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Whalen Template</Template>
  <TotalTime>578</TotalTime>
  <Words>220</Words>
  <Application>Microsoft Office PowerPoint</Application>
  <PresentationFormat>On-screen Show (4:3)</PresentationFormat>
  <Paragraphs>63</Paragraphs>
  <Slides>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Franklin Gothic Medium Cond</vt:lpstr>
      <vt:lpstr>Symbol</vt:lpstr>
      <vt:lpstr>Times New Roman</vt:lpstr>
      <vt:lpstr>Office Theme</vt:lpstr>
      <vt:lpstr>Worksheet</vt:lpstr>
      <vt:lpstr>Pricing and Discounts</vt:lpstr>
      <vt:lpstr>Pricing Policies</vt:lpstr>
      <vt:lpstr>Whalen Aftermarket Parts and Chassis</vt:lpstr>
      <vt:lpstr>Grouping Commodities</vt:lpstr>
    </vt:vector>
  </TitlesOfParts>
  <Company>The Whalen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Pricing Multipliers</dc:title>
  <dc:creator>Patti Cannon</dc:creator>
  <cp:lastModifiedBy>Patti Cannon</cp:lastModifiedBy>
  <cp:revision>10</cp:revision>
  <cp:lastPrinted>2017-08-09T19:43:59Z</cp:lastPrinted>
  <dcterms:created xsi:type="dcterms:W3CDTF">2017-07-19T20:07:48Z</dcterms:created>
  <dcterms:modified xsi:type="dcterms:W3CDTF">2018-07-03T14:41:48Z</dcterms:modified>
</cp:coreProperties>
</file>