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1497" r:id="rId2"/>
    <p:sldId id="2039" r:id="rId3"/>
    <p:sldId id="2157" r:id="rId4"/>
    <p:sldId id="2040" r:id="rId5"/>
    <p:sldId id="2153" r:id="rId6"/>
    <p:sldId id="2041" r:id="rId7"/>
    <p:sldId id="2144" r:id="rId8"/>
    <p:sldId id="2042" r:id="rId9"/>
    <p:sldId id="2154" r:id="rId10"/>
    <p:sldId id="2043" r:id="rId11"/>
    <p:sldId id="2149" r:id="rId12"/>
    <p:sldId id="2152" r:id="rId13"/>
    <p:sldId id="2155" r:id="rId14"/>
    <p:sldId id="2150" r:id="rId15"/>
    <p:sldId id="2151" r:id="rId16"/>
    <p:sldId id="2145" r:id="rId17"/>
    <p:sldId id="2158" r:id="rId18"/>
    <p:sldId id="2159" r:id="rId19"/>
    <p:sldId id="2146" r:id="rId20"/>
    <p:sldId id="2160" r:id="rId21"/>
    <p:sldId id="2147" r:id="rId22"/>
    <p:sldId id="2156" r:id="rId23"/>
    <p:sldId id="2046" r:id="rId24"/>
    <p:sldId id="2044" r:id="rId25"/>
    <p:sldId id="2045" r:id="rId26"/>
    <p:sldId id="212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65A"/>
    <a:srgbClr val="E75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6019" autoAdjust="0"/>
    <p:restoredTop sz="94830"/>
  </p:normalViewPr>
  <p:slideViewPr>
    <p:cSldViewPr snapToGrid="0">
      <p:cViewPr varScale="1">
        <p:scale>
          <a:sx n="121" d="100"/>
          <a:sy n="121" d="100"/>
        </p:scale>
        <p:origin x="1352" y="17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8" d="100"/>
        <a:sy n="68" d="100"/>
      </p:scale>
      <p:origin x="0" y="-730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614F8-4E6A-4A55-8979-F4ACBC5DD492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70457-55B5-4B5D-9AA6-61C2656D8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4A43C-146F-E31A-0431-8902A4682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8B7D6E84-F753-A332-E559-EBD90B788A3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4235028" y="9271159"/>
            <a:ext cx="3241040" cy="48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2" tIns="48327" rIns="96652" bIns="48327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973F66-AAB9-4630-BEA6-3D20484A3C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F1CA542-9BE4-7CE2-4AC2-3EAA5C428A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A45AAF2F-E34F-4E13-1865-67774B1D40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95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52500"/>
            <a:ext cx="116332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2BF0DEB7-784C-418C-9E54-4C248687D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C53A2C2-52D2-4908-BCCF-317C19E6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57F94B-7D4C-41C6-85D7-359CFA4ECA77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23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42FA81-BD30-4627-AD5C-9ECF11C6A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6" t="19050" r="5621" b="12080"/>
          <a:stretch/>
        </p:blipFill>
        <p:spPr>
          <a:xfrm>
            <a:off x="0" y="-1"/>
            <a:ext cx="7510509" cy="685800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E3F5726E-E49C-445E-BFD6-C593C69F50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21263" y="15240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6329FB6-D6F6-4BFC-A210-C8F2FA625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014" y="1188479"/>
            <a:ext cx="5169785" cy="533400"/>
          </a:xfrm>
        </p:spPr>
        <p:txBody>
          <a:bodyPr/>
          <a:lstStyle>
            <a:lvl1pPr algn="r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01564" y="2432482"/>
            <a:ext cx="5687236" cy="427311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D6196E-E350-4697-BB3B-F78143378F61}"/>
              </a:ext>
            </a:extLst>
          </p:cNvPr>
          <p:cNvCxnSpPr/>
          <p:nvPr userDrawn="1"/>
        </p:nvCxnSpPr>
        <p:spPr>
          <a:xfrm flipH="1">
            <a:off x="7692501" y="1721879"/>
            <a:ext cx="4296298" cy="0"/>
          </a:xfrm>
          <a:prstGeom prst="line">
            <a:avLst/>
          </a:prstGeom>
          <a:ln w="8890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88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67200" y="952500"/>
            <a:ext cx="77216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203200" y="952500"/>
            <a:ext cx="3987800" cy="57531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8D945676-00CF-4B0A-A830-62D98F7105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74970CE-9C7A-4B99-87CE-8F4132E76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95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467EF7D-A53F-43E2-BE35-C253C0CE7F2C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16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26AF1E9A-E312-4F4D-8D49-BCCB0B1D1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8848" cy="81096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AF5BDB-1FEB-4281-9DA5-C8A37A6B35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6848"/>
            <a:ext cx="9144000" cy="1150951"/>
          </a:xfrm>
        </p:spPr>
        <p:txBody>
          <a:bodyPr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3E90D-DD41-41D4-80B8-3499CACD6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0709" y="1657891"/>
            <a:ext cx="4747430" cy="18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7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/>
          </p:nvPr>
        </p:nvSpPr>
        <p:spPr>
          <a:xfrm>
            <a:off x="6248400" y="914401"/>
            <a:ext cx="5689600" cy="579630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6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3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8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buClr>
                <a:srgbClr val="007549"/>
              </a:buClr>
              <a:defRPr sz="24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FE12049F-4FEB-4B80-9931-5BFFD75B4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936" y="95910"/>
            <a:ext cx="1267536" cy="5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4050F0A8-D178-40DC-901E-D4A7C8348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>
            <a:lvl1pPr algn="l">
              <a:defRPr sz="3200">
                <a:solidFill>
                  <a:srgbClr val="00754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EEC687-9ED7-4ACC-9E97-84879B9C6D3A}"/>
              </a:ext>
            </a:extLst>
          </p:cNvPr>
          <p:cNvCxnSpPr/>
          <p:nvPr userDrawn="1"/>
        </p:nvCxnSpPr>
        <p:spPr>
          <a:xfrm>
            <a:off x="1676400" y="95910"/>
            <a:ext cx="0" cy="508447"/>
          </a:xfrm>
          <a:prstGeom prst="line">
            <a:avLst/>
          </a:prstGeom>
          <a:ln w="31750">
            <a:solidFill>
              <a:srgbClr val="0075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27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D0B10C-53FA-4799-BD91-F02297AE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FAAF2-97E6-44CA-B76A-5DEE5028A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C261-4AF2-4D13-AD3B-0C1200FD5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18D9E-4856-42D1-9420-0574D9A0209D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B3FD-EB6A-43F6-9E13-5B724DC8ED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D337-D69B-41D6-AAB4-C9CC44C5C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FF5AF-C01E-4EF4-9BCA-8C1AF5B03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5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1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package" Target="../embeddings/Microsoft_Excel_Worksheet6.xlsx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Closetline</a:t>
            </a:r>
            <a:r>
              <a:rPr lang="en-US" baseline="30000" dirty="0"/>
              <a:t>®</a:t>
            </a:r>
            <a:r>
              <a:rPr lang="en-US" dirty="0"/>
              <a:t> Packaged Heat Pumps</a:t>
            </a:r>
          </a:p>
        </p:txBody>
      </p:sp>
    </p:spTree>
    <p:extLst>
      <p:ext uri="{BB962C8B-B14F-4D97-AF65-F5344CB8AC3E}">
        <p14:creationId xmlns:p14="http://schemas.microsoft.com/office/powerpoint/2010/main" val="55393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36AF0-8AEB-EF7F-C387-9282B702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F630E-B82C-BF0D-EF3C-5330DD2D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6221351" cy="579630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Standard or Deluxe solid state control board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PSC or EC fan motors (high-static PSC motors are being phased-out)</a:t>
            </a:r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Refrigerant Detection System (RDS)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Optional sizes 4 ton &amp; below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Required sizes 5 ton &amp; above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b="1" dirty="0">
                <a:solidFill>
                  <a:srgbClr val="FF0000"/>
                </a:solidFill>
              </a:rPr>
              <a:t>Factory installed water options are available.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033357-C414-52B7-E909-7A33BBB6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WR Mid-Size Series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52F4BE7-10C8-DBC6-36B9-4B321CCFA6C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851" y="914400"/>
            <a:ext cx="4478698" cy="5795963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238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8EA31-9E90-3542-3BE6-E61852F63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2FD1CEAE-32E3-4132-E8B0-A485865FE5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14" b="17473"/>
          <a:stretch/>
        </p:blipFill>
        <p:spPr>
          <a:xfrm>
            <a:off x="0" y="749809"/>
            <a:ext cx="12192000" cy="6108192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61B90F-A7EA-3D53-332A-B3C38DE51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High efficiency ECM CV &amp; CT motors blower motors</a:t>
            </a:r>
          </a:p>
          <a:p>
            <a:endParaRPr lang="en-US" dirty="0"/>
          </a:p>
          <a:p>
            <a:r>
              <a:rPr lang="en-US" dirty="0"/>
              <a:t>Deluxe solid-state controls</a:t>
            </a:r>
          </a:p>
          <a:p>
            <a:endParaRPr lang="en-US" dirty="0"/>
          </a:p>
          <a:p>
            <a:r>
              <a:rPr lang="en-US" dirty="0"/>
              <a:t>DDC Control board (BACnet, Modbus, and JCI N2)</a:t>
            </a:r>
          </a:p>
          <a:p>
            <a:endParaRPr lang="en-US" dirty="0"/>
          </a:p>
          <a:p>
            <a:r>
              <a:rPr lang="en-US" dirty="0"/>
              <a:t>Hybrid hydronic heating</a:t>
            </a:r>
          </a:p>
          <a:p>
            <a:endParaRPr lang="en-US" dirty="0"/>
          </a:p>
          <a:p>
            <a:r>
              <a:rPr lang="en-US" dirty="0"/>
              <a:t>Cupro-nickel water heat exchanger</a:t>
            </a:r>
          </a:p>
          <a:p>
            <a:endParaRPr lang="en-US" dirty="0"/>
          </a:p>
          <a:p>
            <a:r>
              <a:rPr lang="en-US" dirty="0"/>
              <a:t>Enhanced low sound package</a:t>
            </a:r>
          </a:p>
          <a:p>
            <a:endParaRPr lang="en-US" dirty="0"/>
          </a:p>
          <a:p>
            <a:r>
              <a:rPr lang="en-US" dirty="0"/>
              <a:t>Tin-plated air coils for added protection from formicary corrosion</a:t>
            </a:r>
          </a:p>
          <a:p>
            <a:endParaRPr lang="en-US" dirty="0"/>
          </a:p>
          <a:p>
            <a:r>
              <a:rPr lang="en-US" dirty="0"/>
              <a:t>Hot water generator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C4E3CC-7C46-AB57-3847-9054AF2EA7B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Internal circulators</a:t>
            </a:r>
          </a:p>
          <a:p>
            <a:endParaRPr lang="en-US" dirty="0"/>
          </a:p>
          <a:p>
            <a:r>
              <a:rPr lang="en-US" dirty="0"/>
              <a:t>Autoflow regulators</a:t>
            </a:r>
          </a:p>
          <a:p>
            <a:endParaRPr lang="en-US" dirty="0"/>
          </a:p>
          <a:p>
            <a:r>
              <a:rPr lang="en-US" dirty="0"/>
              <a:t>Motorized water valves</a:t>
            </a:r>
          </a:p>
          <a:p>
            <a:endParaRPr lang="en-US" dirty="0"/>
          </a:p>
          <a:p>
            <a:r>
              <a:rPr lang="en-US" dirty="0"/>
              <a:t>Stainless-steel drain pans</a:t>
            </a:r>
          </a:p>
          <a:p>
            <a:endParaRPr lang="en-US" dirty="0"/>
          </a:p>
          <a:p>
            <a:r>
              <a:rPr lang="en-US" dirty="0"/>
              <a:t>Internal electrical disconnect</a:t>
            </a:r>
          </a:p>
          <a:p>
            <a:endParaRPr lang="en-US" dirty="0"/>
          </a:p>
          <a:p>
            <a:r>
              <a:rPr lang="en-US" dirty="0"/>
              <a:t>Extended-range for geothermal applications</a:t>
            </a:r>
          </a:p>
          <a:p>
            <a:endParaRPr lang="en-US" dirty="0"/>
          </a:p>
          <a:p>
            <a:r>
              <a:rPr lang="en-US" dirty="0"/>
              <a:t>Electrical service disconnect</a:t>
            </a:r>
          </a:p>
          <a:p>
            <a:endParaRPr lang="en-US" dirty="0"/>
          </a:p>
          <a:p>
            <a:r>
              <a:rPr lang="en-US" dirty="0"/>
              <a:t>Waterside economizers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83701A-61E3-90EE-802F-7085A074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/>
          <a:p>
            <a:r>
              <a:rPr lang="en-US" dirty="0"/>
              <a:t>Closetline® WR Mid-Size Series Options</a:t>
            </a:r>
          </a:p>
        </p:txBody>
      </p:sp>
    </p:spTree>
    <p:extLst>
      <p:ext uri="{BB962C8B-B14F-4D97-AF65-F5344CB8AC3E}">
        <p14:creationId xmlns:p14="http://schemas.microsoft.com/office/powerpoint/2010/main" val="2184175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DD606-13D7-FDF8-0E51-7D8B3EBB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1D8FFC-4570-BC0F-84D1-BA18F7C37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Capacity - 6 sizes: 2 to 5-ton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3 Voltages Available – </a:t>
            </a:r>
          </a:p>
          <a:p>
            <a:pPr lvl="1"/>
            <a:r>
              <a:rPr lang="en-US" dirty="0"/>
              <a:t>208-230/60/1</a:t>
            </a:r>
          </a:p>
          <a:p>
            <a:pPr lvl="1"/>
            <a:r>
              <a:rPr lang="en-US" dirty="0"/>
              <a:t>208-230/60/3</a:t>
            </a:r>
          </a:p>
          <a:p>
            <a:pPr lvl="1"/>
            <a:r>
              <a:rPr lang="en-US" dirty="0"/>
              <a:t>460/60/3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Mid-Size Cabinet Footprint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Two-stage operation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41EC6C-83E4-61BA-1591-CECCA385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WZ 2-Stage Mid-Size Series</a:t>
            </a:r>
          </a:p>
        </p:txBody>
      </p:sp>
      <p:pic>
        <p:nvPicPr>
          <p:cNvPr id="5" name="Content Placeholder 5" descr="A large metal box with a black background&#10;&#10;Description automatically generated">
            <a:extLst>
              <a:ext uri="{FF2B5EF4-FFF2-40B4-BE49-F238E27FC236}">
                <a16:creationId xmlns:a16="http://schemas.microsoft.com/office/drawing/2014/main" id="{4A5B4FCB-5147-597E-0157-AC6409DBB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0" y="4460174"/>
            <a:ext cx="2888659" cy="2321626"/>
          </a:xfrm>
          <a:prstGeom prst="rect">
            <a:avLst/>
          </a:prstGeom>
        </p:spPr>
      </p:pic>
      <p:pic>
        <p:nvPicPr>
          <p:cNvPr id="7" name="Content Placeholder 6" descr="A large metal box with black labels&#10;&#10;Description automatically generated">
            <a:extLst>
              <a:ext uri="{FF2B5EF4-FFF2-40B4-BE49-F238E27FC236}">
                <a16:creationId xmlns:a16="http://schemas.microsoft.com/office/drawing/2014/main" id="{81148B8A-F37F-E32A-4BE6-92F7CB2CE01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2" y="952499"/>
            <a:ext cx="2273452" cy="3381995"/>
          </a:xfrm>
          <a:prstGeom prst="rect">
            <a:avLst/>
          </a:prstGeom>
        </p:spPr>
      </p:pic>
      <p:pic>
        <p:nvPicPr>
          <p:cNvPr id="3" name="Picture 2" descr="A green and white logo with leaves and a crab&#10;&#10;Description automatically generated">
            <a:extLst>
              <a:ext uri="{FF2B5EF4-FFF2-40B4-BE49-F238E27FC236}">
                <a16:creationId xmlns:a16="http://schemas.microsoft.com/office/drawing/2014/main" id="{7E83B99D-E0EF-46F0-5D39-81C007C41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64" y="2088012"/>
            <a:ext cx="2372162" cy="23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0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C49A7-9773-8FA0-2C49-A268C352B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70A082-436E-3FFE-0FE9-2C9CE68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9803296" cy="533400"/>
          </a:xfrm>
        </p:spPr>
        <p:txBody>
          <a:bodyPr>
            <a:normAutofit/>
          </a:bodyPr>
          <a:lstStyle/>
          <a:p>
            <a:r>
              <a:rPr lang="en-US" dirty="0"/>
              <a:t>Closetline® WZ 2-Stage – EC Motor ratings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80E7F7A-076E-AC92-4C0A-3A0DAAE43F8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8848862"/>
              </p:ext>
            </p:extLst>
          </p:nvPr>
        </p:nvGraphicFramePr>
        <p:xfrm>
          <a:off x="120931" y="1283804"/>
          <a:ext cx="11950138" cy="5090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93200" imgH="3873500" progId="Excel.Sheet.12">
                  <p:embed/>
                </p:oleObj>
              </mc:Choice>
              <mc:Fallback>
                <p:oleObj name="Worksheet" r:id="rId2" imgW="9093200" imgH="387350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56FE063-172E-1F86-41FA-259710A4C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931" y="1283804"/>
                        <a:ext cx="11950138" cy="50904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8197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B4D17-FFDE-19A4-DE55-CA92679AE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816E2F-F974-8395-9A0C-9A4268317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6221351" cy="579630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Deluxe solid state control board</a:t>
            </a:r>
          </a:p>
          <a:p>
            <a:endParaRPr lang="en-US" dirty="0"/>
          </a:p>
          <a:p>
            <a:r>
              <a:rPr lang="en-US" dirty="0"/>
              <a:t>EC-CV fan motors </a:t>
            </a:r>
          </a:p>
          <a:p>
            <a:endParaRPr lang="en-US" dirty="0"/>
          </a:p>
          <a:p>
            <a:r>
              <a:rPr lang="en-US" dirty="0"/>
              <a:t>Refrigerant Detection System (RDS)</a:t>
            </a:r>
          </a:p>
          <a:p>
            <a:pPr lvl="1"/>
            <a:r>
              <a:rPr lang="en-US" dirty="0"/>
              <a:t>Optional sizes 4 ton &amp; below</a:t>
            </a:r>
          </a:p>
          <a:p>
            <a:pPr lvl="1"/>
            <a:r>
              <a:rPr lang="en-US" dirty="0"/>
              <a:t>Required sizes 5 ton &amp; above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Factory installed water options are available.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4742C8-4E89-2FDE-8896-11889F8D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WZ 2-Stage Mid-Size Series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3040426-55E7-EED4-F3BC-7F6FEA5B73AF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3851" y="914400"/>
            <a:ext cx="4478698" cy="5795963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0127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1BFA3-8C13-4ED2-7420-CEB1D744F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1FC0697-8765-462A-3332-88F12CBEB1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02" b="30702"/>
          <a:stretch/>
        </p:blipFill>
        <p:spPr>
          <a:xfrm>
            <a:off x="0" y="749809"/>
            <a:ext cx="12192000" cy="6108192"/>
          </a:xfrm>
          <a:prstGeom prst="rect">
            <a:avLst/>
          </a:prstGeom>
          <a:ln>
            <a:noFill/>
          </a:ln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99E5EE-FC90-D9AA-0676-C4169D29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DDC Control board (BACnet, Modbus, and JCI N2)</a:t>
            </a:r>
          </a:p>
          <a:p>
            <a:endParaRPr lang="en-US" dirty="0"/>
          </a:p>
          <a:p>
            <a:r>
              <a:rPr lang="en-US" dirty="0"/>
              <a:t>Hybrid hydronic heating</a:t>
            </a:r>
          </a:p>
          <a:p>
            <a:endParaRPr lang="en-US" dirty="0"/>
          </a:p>
          <a:p>
            <a:r>
              <a:rPr lang="en-US" dirty="0"/>
              <a:t>Cupro-nickel water heat exchanger</a:t>
            </a:r>
          </a:p>
          <a:p>
            <a:endParaRPr lang="en-US" dirty="0"/>
          </a:p>
          <a:p>
            <a:r>
              <a:rPr lang="en-US" dirty="0"/>
              <a:t>Enhanced low sound package</a:t>
            </a:r>
          </a:p>
          <a:p>
            <a:endParaRPr lang="en-US" dirty="0"/>
          </a:p>
          <a:p>
            <a:r>
              <a:rPr lang="en-US" dirty="0"/>
              <a:t>Tin-plated air coils for added protection from formicary corrosion</a:t>
            </a:r>
          </a:p>
          <a:p>
            <a:endParaRPr lang="en-US" dirty="0"/>
          </a:p>
          <a:p>
            <a:r>
              <a:rPr lang="en-US" dirty="0"/>
              <a:t>Hot water generator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1566AD-27C9-A5F3-A5E7-9A1D884A20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On/off internal circulators</a:t>
            </a:r>
          </a:p>
          <a:p>
            <a:endParaRPr lang="en-US" dirty="0"/>
          </a:p>
          <a:p>
            <a:r>
              <a:rPr lang="en-US" dirty="0"/>
              <a:t>Variable speed Internal pumps</a:t>
            </a:r>
          </a:p>
          <a:p>
            <a:endParaRPr lang="en-US" dirty="0"/>
          </a:p>
          <a:p>
            <a:r>
              <a:rPr lang="en-US" dirty="0"/>
              <a:t>Modulating water valves</a:t>
            </a:r>
          </a:p>
          <a:p>
            <a:endParaRPr lang="en-US" dirty="0"/>
          </a:p>
          <a:p>
            <a:r>
              <a:rPr lang="en-US" dirty="0"/>
              <a:t>Internal electrical disconnect</a:t>
            </a:r>
          </a:p>
          <a:p>
            <a:endParaRPr lang="en-US" dirty="0"/>
          </a:p>
          <a:p>
            <a:r>
              <a:rPr lang="en-US" dirty="0"/>
              <a:t>Extended-range for geothermal applications</a:t>
            </a:r>
          </a:p>
          <a:p>
            <a:endParaRPr lang="en-US" dirty="0"/>
          </a:p>
          <a:p>
            <a:r>
              <a:rPr lang="en-US" dirty="0"/>
              <a:t>Electrical service disconnect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9F87FA-B1AE-8793-46BD-4ABF24C73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9670774" cy="533400"/>
          </a:xfrm>
        </p:spPr>
        <p:txBody>
          <a:bodyPr>
            <a:normAutofit/>
          </a:bodyPr>
          <a:lstStyle/>
          <a:p>
            <a:r>
              <a:rPr lang="en-US" dirty="0"/>
              <a:t>Closetline® WZ 2-Stage Mid-Size Series Options</a:t>
            </a:r>
          </a:p>
        </p:txBody>
      </p:sp>
    </p:spTree>
    <p:extLst>
      <p:ext uri="{BB962C8B-B14F-4D97-AF65-F5344CB8AC3E}">
        <p14:creationId xmlns:p14="http://schemas.microsoft.com/office/powerpoint/2010/main" val="1246016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D61D6AD1-8B8E-6D9D-847A-48DAF58CA3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99426" y="952500"/>
            <a:ext cx="4189373" cy="5753100"/>
          </a:xfrm>
          <a:solidFill>
            <a:schemeClr val="bg2"/>
          </a:solidFill>
          <a:ln>
            <a:solidFill>
              <a:srgbClr val="00B05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Standard Control</a:t>
            </a:r>
          </a:p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Inputs: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Digital – 10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Analog – 7</a:t>
            </a:r>
          </a:p>
          <a:p>
            <a:pPr lvl="1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Outputs: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Digital – 6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Analog – 1</a:t>
            </a:r>
          </a:p>
          <a:p>
            <a:pPr lvl="1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Communications: 2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RS-485 (Modbus)</a:t>
            </a:r>
          </a:p>
          <a:p>
            <a:pPr lvl="1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Serial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5386906-9E99-0DC1-5576-5B3A7236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/>
          <a:p>
            <a:r>
              <a:rPr lang="en-US" dirty="0"/>
              <a:t>Standard Solid-State Control</a:t>
            </a:r>
          </a:p>
        </p:txBody>
      </p:sp>
      <p:pic>
        <p:nvPicPr>
          <p:cNvPr id="7" name="Content Placeholder 21">
            <a:extLst>
              <a:ext uri="{FF2B5EF4-FFF2-40B4-BE49-F238E27FC236}">
                <a16:creationId xmlns:a16="http://schemas.microsoft.com/office/drawing/2014/main" id="{305F574D-895C-C0C3-C674-1588ABB05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973" y="895350"/>
            <a:ext cx="3127473" cy="5010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424A4-C253-79FE-1C48-70A19C4D618B}"/>
              </a:ext>
            </a:extLst>
          </p:cNvPr>
          <p:cNvSpPr txBox="1"/>
          <p:nvPr/>
        </p:nvSpPr>
        <p:spPr>
          <a:xfrm>
            <a:off x="5599419" y="4302551"/>
            <a:ext cx="15931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Aux Elec Heat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DB6C2-F251-A0A7-0AF2-D3A1FEF34233}"/>
              </a:ext>
            </a:extLst>
          </p:cNvPr>
          <p:cNvSpPr txBox="1"/>
          <p:nvPr/>
        </p:nvSpPr>
        <p:spPr>
          <a:xfrm>
            <a:off x="5542245" y="2833604"/>
            <a:ext cx="1650366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Safeties: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HP, LP, FP1, FP2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</a:t>
            </a:r>
            <a:endParaRPr lang="en-US" sz="16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9D73FB-DC01-81E2-C495-153F7FCBAB65}"/>
              </a:ext>
            </a:extLst>
          </p:cNvPr>
          <p:cNvSpPr/>
          <p:nvPr/>
        </p:nvSpPr>
        <p:spPr>
          <a:xfrm>
            <a:off x="2166970" y="886898"/>
            <a:ext cx="19462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428112-3592-1991-0B5A-096F57E021DA}"/>
              </a:ext>
            </a:extLst>
          </p:cNvPr>
          <p:cNvSpPr txBox="1"/>
          <p:nvPr/>
        </p:nvSpPr>
        <p:spPr>
          <a:xfrm>
            <a:off x="2515478" y="693091"/>
            <a:ext cx="13772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Compressor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7E19AA-6216-1514-2F29-168523AF838F}"/>
              </a:ext>
            </a:extLst>
          </p:cNvPr>
          <p:cNvSpPr txBox="1"/>
          <p:nvPr/>
        </p:nvSpPr>
        <p:spPr>
          <a:xfrm>
            <a:off x="87383" y="5946485"/>
            <a:ext cx="2277835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Loop Pump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Variable speed pump (PWM)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Modulating valve (0-10V)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A8C7A-A8D9-0FAB-107E-046359B1534D}"/>
              </a:ext>
            </a:extLst>
          </p:cNvPr>
          <p:cNvSpPr txBox="1"/>
          <p:nvPr/>
        </p:nvSpPr>
        <p:spPr>
          <a:xfrm>
            <a:off x="195037" y="3659200"/>
            <a:ext cx="12924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24VAC Thermostat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FB6FA0-1260-2C8C-F2DA-2FC66A1A11C9}"/>
              </a:ext>
            </a:extLst>
          </p:cNvPr>
          <p:cNvSpPr txBox="1"/>
          <p:nvPr/>
        </p:nvSpPr>
        <p:spPr>
          <a:xfrm>
            <a:off x="195037" y="4579550"/>
            <a:ext cx="1292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Alarm Relay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00305-2665-9775-1961-B4B7BDB2FD12}"/>
              </a:ext>
            </a:extLst>
          </p:cNvPr>
          <p:cNvSpPr txBox="1"/>
          <p:nvPr/>
        </p:nvSpPr>
        <p:spPr>
          <a:xfrm>
            <a:off x="3626409" y="6000130"/>
            <a:ext cx="2179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Diagnostics Sensors </a:t>
            </a:r>
          </a:p>
          <a:p>
            <a:r>
              <a:rPr lang="en-US" dirty="0"/>
              <a:t>(EWT, LWT, LAT, CDT)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11B5D-0387-0E4A-317A-3FF587D26804}"/>
              </a:ext>
            </a:extLst>
          </p:cNvPr>
          <p:cNvSpPr txBox="1"/>
          <p:nvPr/>
        </p:nvSpPr>
        <p:spPr>
          <a:xfrm>
            <a:off x="140259" y="5116400"/>
            <a:ext cx="1833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/>
              <a:t>Modbus Comms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3964EA-617B-3AB1-556D-9B6514F16BFF}"/>
              </a:ext>
            </a:extLst>
          </p:cNvPr>
          <p:cNvSpPr txBox="1"/>
          <p:nvPr/>
        </p:nvSpPr>
        <p:spPr>
          <a:xfrm>
            <a:off x="140259" y="2833604"/>
            <a:ext cx="20614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On-board Fuse - 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593C67-F967-235D-29F3-8D0E1D6E2035}"/>
              </a:ext>
            </a:extLst>
          </p:cNvPr>
          <p:cNvSpPr txBox="1"/>
          <p:nvPr/>
        </p:nvSpPr>
        <p:spPr>
          <a:xfrm>
            <a:off x="5478449" y="669583"/>
            <a:ext cx="22569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ECM Constant Torque</a:t>
            </a:r>
          </a:p>
          <a:p>
            <a:r>
              <a:rPr lang="en-US"/>
              <a:t>PSC (Single Stage)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9D12D1-DAE4-8608-5B0E-BE633CF99A00}"/>
              </a:ext>
            </a:extLst>
          </p:cNvPr>
          <p:cNvCxnSpPr>
            <a:stCxn id="11" idx="2"/>
          </p:cNvCxnSpPr>
          <p:nvPr/>
        </p:nvCxnSpPr>
        <p:spPr>
          <a:xfrm flipH="1">
            <a:off x="3140093" y="1062423"/>
            <a:ext cx="64010" cy="2534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E2BA88-D7E0-2CAE-F42B-FAB71A5428A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2201742" y="3018270"/>
            <a:ext cx="68640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773D41B-BFBA-BC53-24FE-A46F0401792E}"/>
              </a:ext>
            </a:extLst>
          </p:cNvPr>
          <p:cNvCxnSpPr>
            <a:stCxn id="13" idx="3"/>
          </p:cNvCxnSpPr>
          <p:nvPr/>
        </p:nvCxnSpPr>
        <p:spPr>
          <a:xfrm flipV="1">
            <a:off x="1487461" y="3787729"/>
            <a:ext cx="771512" cy="194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DF91E5C-02B0-90BF-7348-493B2B04FF60}"/>
              </a:ext>
            </a:extLst>
          </p:cNvPr>
          <p:cNvCxnSpPr>
            <a:stCxn id="14" idx="3"/>
          </p:cNvCxnSpPr>
          <p:nvPr/>
        </p:nvCxnSpPr>
        <p:spPr>
          <a:xfrm flipV="1">
            <a:off x="1487461" y="4425554"/>
            <a:ext cx="771512" cy="3386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12658B3-62B9-0212-B834-D6CC1955B13E}"/>
              </a:ext>
            </a:extLst>
          </p:cNvPr>
          <p:cNvCxnSpPr>
            <a:stCxn id="16" idx="3"/>
          </p:cNvCxnSpPr>
          <p:nvPr/>
        </p:nvCxnSpPr>
        <p:spPr>
          <a:xfrm>
            <a:off x="1973710" y="5301066"/>
            <a:ext cx="2852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B40E445-C50B-0B71-C646-9EABA4E3A0BB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2365218" y="5905500"/>
            <a:ext cx="910820" cy="4103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108D67-5FF9-3C2D-8CBB-B8B316520312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5386446" y="4487217"/>
            <a:ext cx="212973" cy="1648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31E10DA-8765-487B-5BAF-D71F64F1E728}"/>
              </a:ext>
            </a:extLst>
          </p:cNvPr>
          <p:cNvSpPr/>
          <p:nvPr/>
        </p:nvSpPr>
        <p:spPr>
          <a:xfrm rot="5400000">
            <a:off x="5100944" y="896063"/>
            <a:ext cx="438073" cy="247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745FFE4-8293-471B-535D-52BC006C47B3}"/>
              </a:ext>
            </a:extLst>
          </p:cNvPr>
          <p:cNvCxnSpPr>
            <a:stCxn id="9" idx="1"/>
          </p:cNvCxnSpPr>
          <p:nvPr/>
        </p:nvCxnSpPr>
        <p:spPr>
          <a:xfrm flipH="1" flipV="1">
            <a:off x="5386446" y="3116872"/>
            <a:ext cx="155799" cy="860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BC4403D-79C3-5CAB-65EC-751630C355F0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4649835" y="5826516"/>
            <a:ext cx="66208" cy="1736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885B579-1980-0A60-4852-70CDA7D6CBB5}"/>
              </a:ext>
            </a:extLst>
          </p:cNvPr>
          <p:cNvCxnSpPr>
            <a:stCxn id="15" idx="0"/>
          </p:cNvCxnSpPr>
          <p:nvPr/>
        </p:nvCxnSpPr>
        <p:spPr>
          <a:xfrm flipH="1" flipV="1">
            <a:off x="4045827" y="5905500"/>
            <a:ext cx="670216" cy="946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231B4EA-4F7F-2211-CC90-20331B96AC73}"/>
              </a:ext>
            </a:extLst>
          </p:cNvPr>
          <p:cNvSpPr/>
          <p:nvPr/>
        </p:nvSpPr>
        <p:spPr>
          <a:xfrm>
            <a:off x="4113216" y="809899"/>
            <a:ext cx="551024" cy="182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060019F-96BA-0127-3812-A5B8124B9A59}"/>
              </a:ext>
            </a:extLst>
          </p:cNvPr>
          <p:cNvCxnSpPr>
            <a:stCxn id="18" idx="1"/>
          </p:cNvCxnSpPr>
          <p:nvPr/>
        </p:nvCxnSpPr>
        <p:spPr>
          <a:xfrm flipH="1">
            <a:off x="5206266" y="992749"/>
            <a:ext cx="272183" cy="2634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5969B2A-6450-D817-A65F-7821B1A4F5F9}"/>
              </a:ext>
            </a:extLst>
          </p:cNvPr>
          <p:cNvSpPr txBox="1"/>
          <p:nvPr/>
        </p:nvSpPr>
        <p:spPr>
          <a:xfrm>
            <a:off x="5805676" y="1582655"/>
            <a:ext cx="165036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Add On 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Analog Outputs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uArt</a:t>
            </a:r>
            <a:r>
              <a:rPr lang="en-US" sz="1200" dirty="0"/>
              <a:t>, SPI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solidFill>
                  <a:schemeClr val="bg1">
                    <a:lumMod val="75000"/>
                  </a:schemeClr>
                </a:solidFill>
              </a:rPr>
              <a:t>Comms (LIN Bus)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A3897F7-3A11-EE54-7E01-B19EC5236965}"/>
              </a:ext>
            </a:extLst>
          </p:cNvPr>
          <p:cNvCxnSpPr>
            <a:cxnSpLocks/>
            <a:stCxn id="32" idx="1"/>
          </p:cNvCxnSpPr>
          <p:nvPr/>
        </p:nvCxnSpPr>
        <p:spPr>
          <a:xfrm flipH="1" flipV="1">
            <a:off x="5342357" y="1974533"/>
            <a:ext cx="463319" cy="697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9133553-B8FA-A558-14E3-32D5839295A3}"/>
              </a:ext>
            </a:extLst>
          </p:cNvPr>
          <p:cNvSpPr txBox="1"/>
          <p:nvPr/>
        </p:nvSpPr>
        <p:spPr>
          <a:xfrm>
            <a:off x="140259" y="1951882"/>
            <a:ext cx="19057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Test Mode Button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E0C7C2-018C-5E62-9D95-DE045F79086F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2046000" y="2136548"/>
            <a:ext cx="1496573" cy="8817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A75D8AF-C5CF-65B2-C0E0-6B94F6426628}"/>
              </a:ext>
            </a:extLst>
          </p:cNvPr>
          <p:cNvSpPr txBox="1"/>
          <p:nvPr/>
        </p:nvSpPr>
        <p:spPr>
          <a:xfrm>
            <a:off x="5671709" y="3797700"/>
            <a:ext cx="20614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Fault / Status LEDs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412159-0F6C-CA5C-9BF5-417374596043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4113216" y="3982366"/>
            <a:ext cx="1558493" cy="1794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01D0880-A206-96C0-C5DB-4505D02C9454}"/>
              </a:ext>
            </a:extLst>
          </p:cNvPr>
          <p:cNvSpPr txBox="1"/>
          <p:nvPr/>
        </p:nvSpPr>
        <p:spPr>
          <a:xfrm>
            <a:off x="5552263" y="5100328"/>
            <a:ext cx="19037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DIP Switch Bank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D17D554-661C-315D-C6EE-29CA627B05E3}"/>
              </a:ext>
            </a:extLst>
          </p:cNvPr>
          <p:cNvCxnSpPr>
            <a:cxnSpLocks/>
            <a:stCxn id="38" idx="1"/>
          </p:cNvCxnSpPr>
          <p:nvPr/>
        </p:nvCxnSpPr>
        <p:spPr>
          <a:xfrm flipH="1" flipV="1">
            <a:off x="4113216" y="4719656"/>
            <a:ext cx="1439047" cy="5653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528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71F030-4897-5731-6232-444A3BC98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Anti-short cycle time delay on compressor operation.</a:t>
            </a:r>
          </a:p>
          <a:p>
            <a:endParaRPr lang="en-US" dirty="0"/>
          </a:p>
          <a:p>
            <a:r>
              <a:rPr lang="en-US" dirty="0"/>
              <a:t>Low voltage protection.</a:t>
            </a:r>
          </a:p>
          <a:p>
            <a:endParaRPr lang="en-US" dirty="0"/>
          </a:p>
          <a:p>
            <a:r>
              <a:rPr lang="en-US" dirty="0"/>
              <a:t>High voltage protection.</a:t>
            </a:r>
          </a:p>
          <a:p>
            <a:endParaRPr lang="en-US" dirty="0"/>
          </a:p>
          <a:p>
            <a:r>
              <a:rPr lang="en-US" dirty="0"/>
              <a:t>Condensate overflow electronic protection.</a:t>
            </a:r>
          </a:p>
          <a:p>
            <a:endParaRPr lang="en-US" dirty="0"/>
          </a:p>
          <a:p>
            <a:r>
              <a:rPr lang="en-US" dirty="0"/>
              <a:t>Water coil low temperature sensing (selectable for water or anti-freeze).</a:t>
            </a:r>
          </a:p>
          <a:p>
            <a:endParaRPr lang="en-US" dirty="0"/>
          </a:p>
          <a:p>
            <a:r>
              <a:rPr lang="en-US" dirty="0"/>
              <a:t>Air coil low temperature sensing.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Entering and leaving water temperature sensing.</a:t>
            </a:r>
          </a:p>
          <a:p>
            <a:endParaRPr lang="en-US" dirty="0"/>
          </a:p>
          <a:p>
            <a:r>
              <a:rPr lang="en-US" dirty="0"/>
              <a:t>Compressor discharge temperature sensing.</a:t>
            </a:r>
          </a:p>
          <a:p>
            <a:pPr marL="0" indent="0">
              <a:buNone/>
            </a:pPr>
            <a:endParaRPr lang="en-US" dirty="0"/>
          </a:p>
          <a:p>
            <a:endParaRPr lang="en-US" dirty="0">
              <a:solidFill>
                <a:srgbClr val="00865A"/>
              </a:solidFill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3DEAD0-C70B-1CBE-0DD2-0DEE96022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Safeties</a:t>
            </a:r>
          </a:p>
        </p:txBody>
      </p:sp>
    </p:spTree>
    <p:extLst>
      <p:ext uri="{BB962C8B-B14F-4D97-AF65-F5344CB8AC3E}">
        <p14:creationId xmlns:p14="http://schemas.microsoft.com/office/powerpoint/2010/main" val="419112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07E8F-4E56-94C6-E55A-EE9ECE10A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32AEB-B770-3F80-929B-BA98CD66A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Emergency shutdown contacts.</a:t>
            </a:r>
          </a:p>
          <a:p>
            <a:endParaRPr lang="en-US" dirty="0">
              <a:solidFill>
                <a:srgbClr val="00865A"/>
              </a:solidFill>
            </a:endParaRPr>
          </a:p>
          <a:p>
            <a:r>
              <a:rPr lang="en-US" dirty="0"/>
              <a:t>Random start on power up mode.</a:t>
            </a:r>
          </a:p>
          <a:p>
            <a:endParaRPr lang="en-US" dirty="0"/>
          </a:p>
          <a:p>
            <a:r>
              <a:rPr lang="en-US" dirty="0"/>
              <a:t>Option to reset unit at thermostat or disconnect.</a:t>
            </a:r>
          </a:p>
          <a:p>
            <a:endParaRPr lang="en-US" dirty="0"/>
          </a:p>
          <a:p>
            <a:r>
              <a:rPr lang="en-US" dirty="0"/>
              <a:t>Automatic intelligent reset. Unit automatically resets 5 minutes after trip if the fault has cleared. If a fault occurs three times sequentially without thermostat meeting temperature, then lockout requiring manual reset will occur.</a:t>
            </a:r>
          </a:p>
          <a:p>
            <a:endParaRPr lang="en-US" dirty="0"/>
          </a:p>
          <a:p>
            <a:r>
              <a:rPr lang="en-US" dirty="0"/>
              <a:t>Ability to defeat time delays for servicing.</a:t>
            </a:r>
          </a:p>
          <a:p>
            <a:endParaRPr lang="en-US" dirty="0"/>
          </a:p>
          <a:p>
            <a:r>
              <a:rPr lang="en-US" dirty="0"/>
              <a:t>The low-pressure switch is not be monitored for the first 120 seconds after a compressor start command to prevent nuisance safety trips.</a:t>
            </a:r>
          </a:p>
          <a:p>
            <a:endParaRPr lang="en-US" dirty="0"/>
          </a:p>
          <a:p>
            <a:r>
              <a:rPr lang="en-US" dirty="0"/>
              <a:t>24V output to cycle a motorized water valve or other device with compressor contactor.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C53940-BD2D-BDAA-11F9-9AB67F8B9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Safeties</a:t>
            </a:r>
          </a:p>
        </p:txBody>
      </p:sp>
    </p:spTree>
    <p:extLst>
      <p:ext uri="{BB962C8B-B14F-4D97-AF65-F5344CB8AC3E}">
        <p14:creationId xmlns:p14="http://schemas.microsoft.com/office/powerpoint/2010/main" val="3703422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17E61-82BC-AEB6-C869-9B5BD74E1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ontent Placeholder 3">
            <a:extLst>
              <a:ext uri="{FF2B5EF4-FFF2-40B4-BE49-F238E27FC236}">
                <a16:creationId xmlns:a16="http://schemas.microsoft.com/office/drawing/2014/main" id="{691C0D98-A973-4812-8A24-AE82C72EE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3660" y="952500"/>
            <a:ext cx="3655140" cy="5753100"/>
          </a:xfrm>
          <a:solidFill>
            <a:schemeClr val="bg2"/>
          </a:solidFill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Deluxe Control</a:t>
            </a:r>
          </a:p>
          <a:p>
            <a:r>
              <a:rPr lang="en-US" sz="2400" dirty="0"/>
              <a:t>Inputs:</a:t>
            </a:r>
          </a:p>
          <a:p>
            <a:pPr lvl="1"/>
            <a:r>
              <a:rPr lang="en-US" sz="2000" dirty="0"/>
              <a:t>Digital – 13 </a:t>
            </a:r>
          </a:p>
          <a:p>
            <a:pPr lvl="1"/>
            <a:r>
              <a:rPr lang="en-US" sz="2000" dirty="0"/>
              <a:t>Analog – 8</a:t>
            </a:r>
          </a:p>
          <a:p>
            <a:pPr lvl="1"/>
            <a:endParaRPr lang="en-US" sz="2000" dirty="0"/>
          </a:p>
          <a:p>
            <a:r>
              <a:rPr lang="en-US" sz="2400" dirty="0"/>
              <a:t>Outputs:</a:t>
            </a:r>
          </a:p>
          <a:p>
            <a:pPr lvl="1"/>
            <a:r>
              <a:rPr lang="en-US" sz="2000" dirty="0"/>
              <a:t>Digital – 10 </a:t>
            </a:r>
          </a:p>
          <a:p>
            <a:pPr lvl="1"/>
            <a:r>
              <a:rPr lang="en-US" sz="2000" dirty="0"/>
              <a:t>Analog – 2 </a:t>
            </a:r>
          </a:p>
          <a:p>
            <a:pPr lvl="1"/>
            <a:endParaRPr lang="en-US" sz="2000" dirty="0"/>
          </a:p>
          <a:p>
            <a:r>
              <a:rPr lang="en-US" sz="2400" dirty="0"/>
              <a:t>Communications: 2</a:t>
            </a:r>
          </a:p>
          <a:p>
            <a:pPr lvl="1"/>
            <a:r>
              <a:rPr lang="en-US" sz="2000" dirty="0"/>
              <a:t>RS-485 (Modbus) </a:t>
            </a:r>
          </a:p>
          <a:p>
            <a:pPr lvl="1"/>
            <a:r>
              <a:rPr lang="en-US" sz="2000" dirty="0" err="1"/>
              <a:t>ClimateTalk</a:t>
            </a:r>
            <a:r>
              <a:rPr lang="en-US" sz="2000" dirty="0"/>
              <a:t> (Emerson)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01E86B-92DD-31AC-1D0B-A2C22242D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/>
          <a:lstStyle/>
          <a:p>
            <a:r>
              <a:rPr lang="en-US" dirty="0"/>
              <a:t>Deluxe Solid-State Control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2C0F83CF-D9C6-F3EC-DB81-AC775EF9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732" y="1269684"/>
            <a:ext cx="3441506" cy="4266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166D4-105A-2830-A559-B18175DB7F8F}"/>
              </a:ext>
            </a:extLst>
          </p:cNvPr>
          <p:cNvSpPr txBox="1"/>
          <p:nvPr/>
        </p:nvSpPr>
        <p:spPr>
          <a:xfrm>
            <a:off x="2888309" y="696601"/>
            <a:ext cx="18334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Modbus Comms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2B8EC-5BCE-1AB1-2F8B-40CE6D7B5C70}"/>
              </a:ext>
            </a:extLst>
          </p:cNvPr>
          <p:cNvSpPr txBox="1"/>
          <p:nvPr/>
        </p:nvSpPr>
        <p:spPr>
          <a:xfrm>
            <a:off x="5443663" y="5716429"/>
            <a:ext cx="21792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Diagnostics Sensors </a:t>
            </a:r>
          </a:p>
          <a:p>
            <a:r>
              <a:rPr lang="en-US" dirty="0"/>
              <a:t>(EWT, LWT, LAT, CDT)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68ADF2-9321-19FC-DC85-7C9C22CC5E9E}"/>
              </a:ext>
            </a:extLst>
          </p:cNvPr>
          <p:cNvSpPr txBox="1"/>
          <p:nvPr/>
        </p:nvSpPr>
        <p:spPr>
          <a:xfrm>
            <a:off x="645305" y="893808"/>
            <a:ext cx="206148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On-board Fuse - 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58E54B-B6D2-1D63-4FA1-5591880D79D1}"/>
              </a:ext>
            </a:extLst>
          </p:cNvPr>
          <p:cNvSpPr txBox="1"/>
          <p:nvPr/>
        </p:nvSpPr>
        <p:spPr>
          <a:xfrm>
            <a:off x="1227205" y="5837731"/>
            <a:ext cx="137725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VFD Blower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24696D-A76C-35EB-0681-B2E03B06FC62}"/>
              </a:ext>
            </a:extLst>
          </p:cNvPr>
          <p:cNvSpPr txBox="1"/>
          <p:nvPr/>
        </p:nvSpPr>
        <p:spPr>
          <a:xfrm>
            <a:off x="2945495" y="5699231"/>
            <a:ext cx="2383418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Loop Flow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Variable speed pump (PWM)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Modulating valve (0-10V)</a:t>
            </a:r>
          </a:p>
          <a:p>
            <a:r>
              <a:rPr lang="en-US" dirty="0"/>
              <a:t>Dehumidification pump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858DC1-E9D2-1C6A-422A-B9AD80E42876}"/>
              </a:ext>
            </a:extLst>
          </p:cNvPr>
          <p:cNvSpPr txBox="1"/>
          <p:nvPr/>
        </p:nvSpPr>
        <p:spPr>
          <a:xfrm>
            <a:off x="6248172" y="3905848"/>
            <a:ext cx="165036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Aux Elec Heat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4A7D5C-BBCA-D4F2-B9D6-FD3977805E10}"/>
              </a:ext>
            </a:extLst>
          </p:cNvPr>
          <p:cNvSpPr txBox="1"/>
          <p:nvPr/>
        </p:nvSpPr>
        <p:spPr>
          <a:xfrm>
            <a:off x="74224" y="3195253"/>
            <a:ext cx="1976540" cy="18466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numCol="1">
            <a:spAutoFit/>
          </a:bodyPr>
          <a:lstStyle/>
          <a:p>
            <a:r>
              <a:rPr lang="en-US" dirty="0"/>
              <a:t>Accessory Relays: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*Cycle with Fan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OA Damper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Water Valve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Digital NSB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Dehumidification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*Cycle with 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Humidifier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ACA3A51-B07D-9358-DA62-6ECE6C318C63}"/>
              </a:ext>
            </a:extLst>
          </p:cNvPr>
          <p:cNvSpPr txBox="1"/>
          <p:nvPr/>
        </p:nvSpPr>
        <p:spPr>
          <a:xfrm>
            <a:off x="6157167" y="2225548"/>
            <a:ext cx="144029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Constant Volume ECM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98A227-6130-1597-8760-08AE46E2897F}"/>
              </a:ext>
            </a:extLst>
          </p:cNvPr>
          <p:cNvSpPr txBox="1"/>
          <p:nvPr/>
        </p:nvSpPr>
        <p:spPr>
          <a:xfrm>
            <a:off x="5890523" y="783953"/>
            <a:ext cx="234225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ECM Constant Torque</a:t>
            </a:r>
          </a:p>
          <a:p>
            <a:r>
              <a:rPr lang="en-US" dirty="0"/>
              <a:t>PSC (Single </a:t>
            </a:r>
            <a:r>
              <a:rPr lang="en-US" dirty="0" err="1"/>
              <a:t>Spd</a:t>
            </a:r>
            <a:r>
              <a:rPr lang="en-US" dirty="0"/>
              <a:t>; 2-Spd)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AC71D5-E721-6DA1-894F-99DAC065A262}"/>
              </a:ext>
            </a:extLst>
          </p:cNvPr>
          <p:cNvSpPr txBox="1"/>
          <p:nvPr/>
        </p:nvSpPr>
        <p:spPr>
          <a:xfrm>
            <a:off x="6129257" y="3050784"/>
            <a:ext cx="1493673" cy="7386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Safeties: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HP, LP, LT1, LT2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CO</a:t>
            </a:r>
            <a:endParaRPr lang="en-US" sz="16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BF0F25-A6A0-4796-D5AA-A3F920A7511B}"/>
              </a:ext>
            </a:extLst>
          </p:cNvPr>
          <p:cNvSpPr txBox="1"/>
          <p:nvPr/>
        </p:nvSpPr>
        <p:spPr>
          <a:xfrm>
            <a:off x="885741" y="1585668"/>
            <a:ext cx="129242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24VAC Thermostat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87B07B7-AB95-4673-09FC-EC43248F416B}"/>
              </a:ext>
            </a:extLst>
          </p:cNvPr>
          <p:cNvCxnSpPr>
            <a:cxnSpLocks/>
            <a:stCxn id="41" idx="3"/>
          </p:cNvCxnSpPr>
          <p:nvPr/>
        </p:nvCxnSpPr>
        <p:spPr>
          <a:xfrm flipV="1">
            <a:off x="2604455" y="5475692"/>
            <a:ext cx="834477" cy="5467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7ED81FA-A7A1-AB1B-27D5-322A356801DF}"/>
              </a:ext>
            </a:extLst>
          </p:cNvPr>
          <p:cNvCxnSpPr>
            <a:cxnSpLocks/>
            <a:stCxn id="42" idx="0"/>
          </p:cNvCxnSpPr>
          <p:nvPr/>
        </p:nvCxnSpPr>
        <p:spPr>
          <a:xfrm flipH="1" flipV="1">
            <a:off x="3812257" y="5475692"/>
            <a:ext cx="324947" cy="2235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539F546-BD56-92F1-FB59-86F0D8AF9D1D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4613637" y="5452413"/>
            <a:ext cx="1919660" cy="2640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4EB7542-80BA-625E-8307-A5D212C4B0BD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777161" y="2548714"/>
            <a:ext cx="380006" cy="1384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B110706-0EE6-BD47-E858-A8A5269F9F40}"/>
              </a:ext>
            </a:extLst>
          </p:cNvPr>
          <p:cNvCxnSpPr>
            <a:cxnSpLocks/>
            <a:stCxn id="47" idx="1"/>
          </p:cNvCxnSpPr>
          <p:nvPr/>
        </p:nvCxnSpPr>
        <p:spPr>
          <a:xfrm flipH="1">
            <a:off x="5841476" y="3420116"/>
            <a:ext cx="28778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D69A59E-71DF-157B-7FC8-7703057FD527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5562802" y="1107119"/>
            <a:ext cx="327721" cy="3025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C7021DC-7946-C117-F8A7-BC098DB38001}"/>
              </a:ext>
            </a:extLst>
          </p:cNvPr>
          <p:cNvCxnSpPr>
            <a:stCxn id="48" idx="3"/>
          </p:cNvCxnSpPr>
          <p:nvPr/>
        </p:nvCxnSpPr>
        <p:spPr>
          <a:xfrm flipV="1">
            <a:off x="2178165" y="1908833"/>
            <a:ext cx="35245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1E4EAA0-910A-4DC9-65F0-67B24F014ABC}"/>
              </a:ext>
            </a:extLst>
          </p:cNvPr>
          <p:cNvSpPr txBox="1"/>
          <p:nvPr/>
        </p:nvSpPr>
        <p:spPr>
          <a:xfrm>
            <a:off x="400113" y="5131499"/>
            <a:ext cx="13772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2nd Stage Compressor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A43E306-95F7-EC4D-7F0B-61330B2134AF}"/>
              </a:ext>
            </a:extLst>
          </p:cNvPr>
          <p:cNvCxnSpPr>
            <a:cxnSpLocks/>
            <a:stCxn id="56" idx="3"/>
          </p:cNvCxnSpPr>
          <p:nvPr/>
        </p:nvCxnSpPr>
        <p:spPr>
          <a:xfrm flipV="1">
            <a:off x="1777363" y="5284246"/>
            <a:ext cx="749320" cy="1704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C431761-4A41-FE9E-507D-6C317C0BBF6D}"/>
              </a:ext>
            </a:extLst>
          </p:cNvPr>
          <p:cNvSpPr txBox="1"/>
          <p:nvPr/>
        </p:nvSpPr>
        <p:spPr>
          <a:xfrm>
            <a:off x="6157167" y="5106360"/>
            <a:ext cx="20756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1st Stg Compressor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9326997-48E7-59FF-E542-37508DB0C62B}"/>
              </a:ext>
            </a:extLst>
          </p:cNvPr>
          <p:cNvCxnSpPr>
            <a:cxnSpLocks/>
            <a:stCxn id="58" idx="1"/>
          </p:cNvCxnSpPr>
          <p:nvPr/>
        </p:nvCxnSpPr>
        <p:spPr>
          <a:xfrm flipH="1" flipV="1">
            <a:off x="5723993" y="5024162"/>
            <a:ext cx="433174" cy="2668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A8E3929-CE98-2F69-FA85-EF88D1D00A20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5777161" y="4090514"/>
            <a:ext cx="471011" cy="4307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66C8D15-EEEA-D48B-3A39-AAF447F4AF1E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2050764" y="4118583"/>
            <a:ext cx="1012300" cy="3089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5714FFE5-5D51-2836-4D2B-DA8BA16A5AC2}"/>
              </a:ext>
            </a:extLst>
          </p:cNvPr>
          <p:cNvSpPr txBox="1"/>
          <p:nvPr/>
        </p:nvSpPr>
        <p:spPr>
          <a:xfrm>
            <a:off x="831291" y="2352923"/>
            <a:ext cx="12924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Alarm Relay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66D4F51-6A60-D2B4-290D-029890671D0C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2123715" y="2537589"/>
            <a:ext cx="402968" cy="41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5C3570-18F0-7395-9935-F4B4B105A41A}"/>
              </a:ext>
            </a:extLst>
          </p:cNvPr>
          <p:cNvCxnSpPr>
            <a:stCxn id="3" idx="2"/>
          </p:cNvCxnSpPr>
          <p:nvPr/>
        </p:nvCxnSpPr>
        <p:spPr>
          <a:xfrm flipH="1">
            <a:off x="3769781" y="1065933"/>
            <a:ext cx="35254" cy="198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53A4AB7-8D58-051C-D414-3DEE8C8CB487}"/>
              </a:ext>
            </a:extLst>
          </p:cNvPr>
          <p:cNvCxnSpPr>
            <a:cxnSpLocks/>
            <a:stCxn id="40" idx="2"/>
          </p:cNvCxnSpPr>
          <p:nvPr/>
        </p:nvCxnSpPr>
        <p:spPr>
          <a:xfrm>
            <a:off x="1676047" y="1263140"/>
            <a:ext cx="1946075" cy="9688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8E3000C-A861-B884-E967-5F29D31AC3F7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251141" y="5445352"/>
            <a:ext cx="1282156" cy="271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228EEE2-3A79-69CD-31D0-425EBC5060FA}"/>
              </a:ext>
            </a:extLst>
          </p:cNvPr>
          <p:cNvSpPr txBox="1"/>
          <p:nvPr/>
        </p:nvSpPr>
        <p:spPr>
          <a:xfrm>
            <a:off x="6129257" y="1732788"/>
            <a:ext cx="1882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Test Mode Button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6448441-BCE4-28DC-DF7D-49040A1BADB8}"/>
              </a:ext>
            </a:extLst>
          </p:cNvPr>
          <p:cNvCxnSpPr>
            <a:cxnSpLocks/>
            <a:stCxn id="67" idx="1"/>
          </p:cNvCxnSpPr>
          <p:nvPr/>
        </p:nvCxnSpPr>
        <p:spPr>
          <a:xfrm flipH="1">
            <a:off x="4835476" y="1917454"/>
            <a:ext cx="1293781" cy="580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FADBA3C5-49E3-A554-1E64-CFE229BDE5B5}"/>
              </a:ext>
            </a:extLst>
          </p:cNvPr>
          <p:cNvSpPr txBox="1"/>
          <p:nvPr/>
        </p:nvSpPr>
        <p:spPr>
          <a:xfrm>
            <a:off x="243173" y="2770766"/>
            <a:ext cx="19765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Fault / Status LEDs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FF317DE-0297-20B3-7886-B984B254DC81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2219713" y="2955432"/>
            <a:ext cx="1686702" cy="5409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72E1D31-6B40-968A-F5AA-32658921DB54}"/>
              </a:ext>
            </a:extLst>
          </p:cNvPr>
          <p:cNvSpPr txBox="1"/>
          <p:nvPr/>
        </p:nvSpPr>
        <p:spPr>
          <a:xfrm>
            <a:off x="4934015" y="709142"/>
            <a:ext cx="7309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HWG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C294AAD-9175-AC13-ADDA-15953C27BFB0}"/>
              </a:ext>
            </a:extLst>
          </p:cNvPr>
          <p:cNvCxnSpPr/>
          <p:nvPr/>
        </p:nvCxnSpPr>
        <p:spPr>
          <a:xfrm flipH="1">
            <a:off x="5275511" y="1103270"/>
            <a:ext cx="35254" cy="198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8B69105-00CC-D371-B3DE-804CB5DFAB3F}"/>
              </a:ext>
            </a:extLst>
          </p:cNvPr>
          <p:cNvSpPr txBox="1"/>
          <p:nvPr/>
        </p:nvSpPr>
        <p:spPr>
          <a:xfrm>
            <a:off x="6157167" y="4565566"/>
            <a:ext cx="190377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DIP Switch Banks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26AB06E-56D9-CA00-17DA-CB18BC7C37C8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4627542" y="4494495"/>
            <a:ext cx="1529625" cy="255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3D15A505-1230-4A56-7B37-F4482FF749CC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4058858" y="4494495"/>
            <a:ext cx="2098309" cy="255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6DB376A1-AA42-ECB4-0645-B0A61A49539D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3796690" y="3999334"/>
            <a:ext cx="2360477" cy="750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9259193-0453-D1A6-4161-59C98DCB5CDE}"/>
              </a:ext>
            </a:extLst>
          </p:cNvPr>
          <p:cNvCxnSpPr>
            <a:cxnSpLocks/>
            <a:stCxn id="46" idx="1"/>
          </p:cNvCxnSpPr>
          <p:nvPr/>
        </p:nvCxnSpPr>
        <p:spPr>
          <a:xfrm flipH="1">
            <a:off x="4825348" y="1107119"/>
            <a:ext cx="1065175" cy="4499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2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BE875B9-C749-7CA3-1D76-69DE249AC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Closetline</a:t>
            </a:r>
            <a:r>
              <a:rPr lang="en-US" baseline="30000" dirty="0"/>
              <a:t>®</a:t>
            </a:r>
            <a:r>
              <a:rPr lang="en-US" dirty="0"/>
              <a:t> Heat Pumps</a:t>
            </a:r>
          </a:p>
        </p:txBody>
      </p:sp>
      <p:pic>
        <p:nvPicPr>
          <p:cNvPr id="6" name="Content Placeholder 5" descr="A large metal box with a black background&#10;&#10;Description automatically generated">
            <a:extLst>
              <a:ext uri="{FF2B5EF4-FFF2-40B4-BE49-F238E27FC236}">
                <a16:creationId xmlns:a16="http://schemas.microsoft.com/office/drawing/2014/main" id="{1D3AB069-C373-FE8D-BC94-B7DD6C366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513" y="4164324"/>
            <a:ext cx="3186637" cy="2561112"/>
          </a:xfrm>
        </p:spPr>
      </p:pic>
      <p:pic>
        <p:nvPicPr>
          <p:cNvPr id="8" name="Picture 7" descr="A large metal box with black labels&#10;&#10;Description automatically generated">
            <a:extLst>
              <a:ext uri="{FF2B5EF4-FFF2-40B4-BE49-F238E27FC236}">
                <a16:creationId xmlns:a16="http://schemas.microsoft.com/office/drawing/2014/main" id="{0D222DA6-E692-DAF9-FD17-E934A423D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150" y="2137558"/>
            <a:ext cx="2957649" cy="43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8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895803-1CC3-1535-47D4-FFB395D8A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Same safeties as the standard control plus….</a:t>
            </a:r>
          </a:p>
          <a:p>
            <a:endParaRPr lang="en-US" dirty="0"/>
          </a:p>
          <a:p>
            <a:r>
              <a:rPr lang="en-US" dirty="0" err="1"/>
              <a:t>Boilerless</a:t>
            </a:r>
            <a:r>
              <a:rPr lang="en-US" dirty="0"/>
              <a:t> system heat control at low loop water temperature.</a:t>
            </a:r>
          </a:p>
          <a:p>
            <a:endParaRPr lang="en-US" dirty="0"/>
          </a:p>
          <a:p>
            <a:r>
              <a:rPr lang="en-US" dirty="0"/>
              <a:t>Ability to allow up to three units to be controlled by one thermostat.</a:t>
            </a:r>
          </a:p>
          <a:p>
            <a:endParaRPr lang="en-US" dirty="0"/>
          </a:p>
          <a:p>
            <a:r>
              <a:rPr lang="en-US" dirty="0"/>
              <a:t>Relay to operate an external damper.</a:t>
            </a:r>
          </a:p>
          <a:p>
            <a:endParaRPr lang="en-US" dirty="0"/>
          </a:p>
          <a:p>
            <a:r>
              <a:rPr lang="en-US" dirty="0"/>
              <a:t>Relay to start system pump.</a:t>
            </a:r>
          </a:p>
          <a:p>
            <a:endParaRPr lang="en-US" dirty="0"/>
          </a:p>
          <a:p>
            <a:r>
              <a:rPr lang="en-US" dirty="0"/>
              <a:t>75VA control transformer. Control transformer shall have load side short circuit and overload protection via a built-in circuit breaker.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B324B4-8EDB-2011-ACBA-FE1C76D5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Deluxe control features</a:t>
            </a:r>
          </a:p>
        </p:txBody>
      </p:sp>
    </p:spTree>
    <p:extLst>
      <p:ext uri="{BB962C8B-B14F-4D97-AF65-F5344CB8AC3E}">
        <p14:creationId xmlns:p14="http://schemas.microsoft.com/office/powerpoint/2010/main" val="3308096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80C7-6983-11C5-02F8-9F5C05DF1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5667BC-CBDA-9F77-25FA-85B97BD69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1000" cy="533400"/>
          </a:xfrm>
        </p:spPr>
        <p:txBody>
          <a:bodyPr/>
          <a:lstStyle/>
          <a:p>
            <a:r>
              <a:rPr lang="en-US" dirty="0"/>
              <a:t>Solid-State Control Comparison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28A1C3BA-4BAA-30B9-EC0A-635ED96E313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248327"/>
              </p:ext>
            </p:extLst>
          </p:nvPr>
        </p:nvGraphicFramePr>
        <p:xfrm>
          <a:off x="1091682" y="894394"/>
          <a:ext cx="10161036" cy="586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607300" imgH="4394200" progId="Excel.Sheet.12">
                  <p:embed/>
                </p:oleObj>
              </mc:Choice>
              <mc:Fallback>
                <p:oleObj name="Worksheet" r:id="rId2" imgW="7607300" imgH="4394200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FEBB2088-9C62-56F4-5E8A-670225CF2A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91682" y="894394"/>
                        <a:ext cx="10161036" cy="5869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1436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2A3A11-F5B0-92F6-053A-94B771BE4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83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Installation Area – WC/WR/WZ 060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B0B656-45D1-2B29-757D-C68D79C6A358}"/>
              </a:ext>
            </a:extLst>
          </p:cNvPr>
          <p:cNvSpPr/>
          <p:nvPr/>
        </p:nvSpPr>
        <p:spPr>
          <a:xfrm>
            <a:off x="8216348" y="4916557"/>
            <a:ext cx="993913" cy="225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Content Placeholder 25">
            <a:extLst>
              <a:ext uri="{FF2B5EF4-FFF2-40B4-BE49-F238E27FC236}">
                <a16:creationId xmlns:a16="http://schemas.microsoft.com/office/drawing/2014/main" id="{32DBB5E2-083D-CE84-F690-9C14302AE1B4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085948"/>
              </p:ext>
            </p:extLst>
          </p:nvPr>
        </p:nvGraphicFramePr>
        <p:xfrm>
          <a:off x="778518" y="1983728"/>
          <a:ext cx="5228075" cy="401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89500" imgH="3759200" progId="Excel.Sheet.12">
                  <p:embed/>
                </p:oleObj>
              </mc:Choice>
              <mc:Fallback>
                <p:oleObj name="Worksheet" r:id="rId2" imgW="4889500" imgH="3759200" progId="Excel.Sheet.12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2A022D11-8BB4-B43D-42BC-2B74D204C1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8518" y="1983728"/>
                        <a:ext cx="5228075" cy="4019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5DDCA368-50CD-4AB4-C3E5-9C9ED2B4A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652416"/>
              </p:ext>
            </p:extLst>
          </p:nvPr>
        </p:nvGraphicFramePr>
        <p:xfrm>
          <a:off x="6596226" y="1983728"/>
          <a:ext cx="488950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889500" imgH="2171700" progId="Excel.Sheet.12">
                  <p:embed/>
                </p:oleObj>
              </mc:Choice>
              <mc:Fallback>
                <p:oleObj name="Worksheet" r:id="rId4" imgW="4889500" imgH="21717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6226" y="1983728"/>
                        <a:ext cx="4889500" cy="217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7FB955FC-EB54-ECD8-5E58-9EE3158D9872}"/>
              </a:ext>
            </a:extLst>
          </p:cNvPr>
          <p:cNvSpPr txBox="1"/>
          <p:nvPr/>
        </p:nvSpPr>
        <p:spPr>
          <a:xfrm>
            <a:off x="251791" y="993913"/>
            <a:ext cx="11820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area where a blower-equipped unit must be installed, and mechanical / natural ventilation is not required</a:t>
            </a:r>
          </a:p>
        </p:txBody>
      </p:sp>
    </p:spTree>
    <p:extLst>
      <p:ext uri="{BB962C8B-B14F-4D97-AF65-F5344CB8AC3E}">
        <p14:creationId xmlns:p14="http://schemas.microsoft.com/office/powerpoint/2010/main" val="4198163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A7716-3DCA-490B-3B20-3BA6BDED5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Upon leak detection the system shuts down compressor operation &amp; runs the fan to disperse any concentration of leaked refrigerant</a:t>
            </a:r>
          </a:p>
          <a:p>
            <a:endParaRPr lang="en-US" dirty="0"/>
          </a:p>
          <a:p>
            <a:r>
              <a:rPr lang="en-US" dirty="0"/>
              <a:t>RDS Includes:</a:t>
            </a:r>
          </a:p>
          <a:p>
            <a:pPr lvl="1"/>
            <a:r>
              <a:rPr lang="en-US" dirty="0"/>
              <a:t>2 sensors per board​</a:t>
            </a:r>
          </a:p>
          <a:p>
            <a:pPr lvl="1"/>
            <a:r>
              <a:rPr lang="en-US" dirty="0"/>
              <a:t>Sensor connector is unique​</a:t>
            </a:r>
          </a:p>
          <a:p>
            <a:pPr lvl="1"/>
            <a:r>
              <a:rPr lang="en-US" dirty="0"/>
              <a:t>Multiple power supply for redundancy</a:t>
            </a:r>
          </a:p>
          <a:p>
            <a:pPr lvl="1"/>
            <a:r>
              <a:rPr lang="en-US" dirty="0"/>
              <a:t>No field adjustments or calibration during 15+ year life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15B1B5-994F-E707-65DD-039486CD6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Refrigerant Detection System</a:t>
            </a:r>
          </a:p>
        </p:txBody>
      </p:sp>
      <p:pic>
        <p:nvPicPr>
          <p:cNvPr id="5" name="Content Placeholder 4" descr="A green circuit board with many small components&#10;&#10;Description automatically generated">
            <a:extLst>
              <a:ext uri="{FF2B5EF4-FFF2-40B4-BE49-F238E27FC236}">
                <a16:creationId xmlns:a16="http://schemas.microsoft.com/office/drawing/2014/main" id="{91F93768-A441-2174-BA55-2E0A8C2D2816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5799709" y="2055223"/>
            <a:ext cx="3160876" cy="21894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D342339-3910-FB66-4010-F3CC7463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31075" y="3159914"/>
            <a:ext cx="2572109" cy="35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79B595E-3825-4F55-CF8B-E9355B78C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09" y="4584867"/>
            <a:ext cx="34766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5F638D-2012-F4A6-85DC-054E28A44CB3}"/>
              </a:ext>
            </a:extLst>
          </p:cNvPr>
          <p:cNvSpPr/>
          <p:nvPr/>
        </p:nvSpPr>
        <p:spPr>
          <a:xfrm>
            <a:off x="10464289" y="5991858"/>
            <a:ext cx="351264" cy="3352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05E04E-4366-6CB1-E9AD-E9C311346FBF}"/>
              </a:ext>
            </a:extLst>
          </p:cNvPr>
          <p:cNvSpPr/>
          <p:nvPr/>
        </p:nvSpPr>
        <p:spPr>
          <a:xfrm>
            <a:off x="6619245" y="5601389"/>
            <a:ext cx="351264" cy="3352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499B9-565D-0E06-A058-175488D59A2F}"/>
              </a:ext>
            </a:extLst>
          </p:cNvPr>
          <p:cNvSpPr/>
          <p:nvPr/>
        </p:nvSpPr>
        <p:spPr>
          <a:xfrm>
            <a:off x="8582296" y="6059850"/>
            <a:ext cx="351264" cy="3352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B86881-A64E-5E0F-D319-12EF84E436B9}"/>
              </a:ext>
            </a:extLst>
          </p:cNvPr>
          <p:cNvSpPr/>
          <p:nvPr/>
        </p:nvSpPr>
        <p:spPr>
          <a:xfrm>
            <a:off x="10648781" y="4944278"/>
            <a:ext cx="351264" cy="335271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92B93-9155-070F-CEC2-34641285D336}"/>
              </a:ext>
            </a:extLst>
          </p:cNvPr>
          <p:cNvSpPr txBox="1"/>
          <p:nvPr/>
        </p:nvSpPr>
        <p:spPr>
          <a:xfrm>
            <a:off x="8395220" y="4244637"/>
            <a:ext cx="1359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Sensors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256EC9-B7B2-8356-940B-875E38944021}"/>
              </a:ext>
            </a:extLst>
          </p:cNvPr>
          <p:cNvCxnSpPr/>
          <p:nvPr/>
        </p:nvCxnSpPr>
        <p:spPr>
          <a:xfrm>
            <a:off x="8623550" y="4584474"/>
            <a:ext cx="9075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 descr="A black circular object with white text&#10;&#10;Description automatically generated">
            <a:extLst>
              <a:ext uri="{FF2B5EF4-FFF2-40B4-BE49-F238E27FC236}">
                <a16:creationId xmlns:a16="http://schemas.microsoft.com/office/drawing/2014/main" id="{76638EFF-4890-647E-A5B1-3802C702F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608" y="462607"/>
            <a:ext cx="3009765" cy="2252818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6B9E185-246E-E8C0-45CE-A0616ABA373C}"/>
              </a:ext>
            </a:extLst>
          </p:cNvPr>
          <p:cNvCxnSpPr/>
          <p:nvPr/>
        </p:nvCxnSpPr>
        <p:spPr>
          <a:xfrm flipH="1">
            <a:off x="7020046" y="4584474"/>
            <a:ext cx="2034577" cy="1016915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49B26EF-864F-E86E-FBC0-C363647E5B11}"/>
              </a:ext>
            </a:extLst>
          </p:cNvPr>
          <p:cNvCxnSpPr/>
          <p:nvPr/>
        </p:nvCxnSpPr>
        <p:spPr>
          <a:xfrm flipH="1">
            <a:off x="8819909" y="4584474"/>
            <a:ext cx="234714" cy="1428653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B3A254A-1094-C59E-D075-B37334338661}"/>
              </a:ext>
            </a:extLst>
          </p:cNvPr>
          <p:cNvCxnSpPr/>
          <p:nvPr/>
        </p:nvCxnSpPr>
        <p:spPr>
          <a:xfrm>
            <a:off x="9054623" y="4584474"/>
            <a:ext cx="1409666" cy="1352186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8BBDF64-2D27-BC91-B497-3372E0B2635C}"/>
              </a:ext>
            </a:extLst>
          </p:cNvPr>
          <p:cNvCxnSpPr/>
          <p:nvPr/>
        </p:nvCxnSpPr>
        <p:spPr>
          <a:xfrm>
            <a:off x="9054623" y="4584474"/>
            <a:ext cx="1594158" cy="479450"/>
          </a:xfrm>
          <a:prstGeom prst="straightConnector1">
            <a:avLst/>
          </a:prstGeom>
          <a:ln w="31750">
            <a:solidFill>
              <a:srgbClr val="FFFF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0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C68E9D-C036-61D2-6C04-6D23E2B78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Unit Dimension Comparison</a:t>
            </a:r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70F61186-FD7B-E48A-13A7-279DE89C2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68" y="613040"/>
            <a:ext cx="11220464" cy="60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6D642-D61D-7717-E4C0-8133DB9ED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7F4D01-D0A1-8394-A6EA-FF39608C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Vertical Unit Dimension Comparison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7535A19D-7A6F-7566-98A6-48F76121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121" y="609600"/>
            <a:ext cx="112877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5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7027D-1C51-283F-A8E4-4B9E8B835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945195-73ED-65EA-1BD9-B913F43405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0840067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1E4A4-4EC0-E6CA-D7D7-CF411246C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 line overview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91F8051-E6E1-47B8-3FBF-1F7EFE79419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8905005"/>
              </p:ext>
            </p:extLst>
          </p:nvPr>
        </p:nvGraphicFramePr>
        <p:xfrm>
          <a:off x="291525" y="2715040"/>
          <a:ext cx="11608950" cy="3791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204200" imgH="2679700" progId="Excel.Sheet.12">
                  <p:embed/>
                </p:oleObj>
              </mc:Choice>
              <mc:Fallback>
                <p:oleObj name="Worksheet" r:id="rId2" imgW="8204200" imgH="267970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7E5D6D-C050-7819-B2B3-FB0EC77F72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1525" y="2715040"/>
                        <a:ext cx="11608950" cy="3791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Content Placeholder 5" descr="A large metal box with a black background&#10;&#10;Description automatically generated">
            <a:extLst>
              <a:ext uri="{FF2B5EF4-FFF2-40B4-BE49-F238E27FC236}">
                <a16:creationId xmlns:a16="http://schemas.microsoft.com/office/drawing/2014/main" id="{9738BB49-186F-3FFF-F743-D00D71E73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804" y="1362479"/>
            <a:ext cx="1682910" cy="1352561"/>
          </a:xfrm>
          <a:prstGeom prst="rect">
            <a:avLst/>
          </a:prstGeom>
        </p:spPr>
      </p:pic>
      <p:pic>
        <p:nvPicPr>
          <p:cNvPr id="8" name="Content Placeholder 6" descr="A large metal box with black labels&#10;&#10;Description automatically generated">
            <a:extLst>
              <a:ext uri="{FF2B5EF4-FFF2-40B4-BE49-F238E27FC236}">
                <a16:creationId xmlns:a16="http://schemas.microsoft.com/office/drawing/2014/main" id="{73FC95CB-817F-AB41-5238-8390AC1FA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6" y="695006"/>
            <a:ext cx="1357912" cy="2020034"/>
          </a:xfrm>
          <a:prstGeom prst="rect">
            <a:avLst/>
          </a:prstGeom>
        </p:spPr>
      </p:pic>
      <p:pic>
        <p:nvPicPr>
          <p:cNvPr id="10" name="Picture 9" descr="A green and white logo with leaves and a crab&#10;&#10;Description automatically generated">
            <a:extLst>
              <a:ext uri="{FF2B5EF4-FFF2-40B4-BE49-F238E27FC236}">
                <a16:creationId xmlns:a16="http://schemas.microsoft.com/office/drawing/2014/main" id="{7A5932B0-685C-9BFE-8C16-EC5A818A8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742" y="85806"/>
            <a:ext cx="2372162" cy="23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06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2A3081-509C-7398-12BA-E22B16E12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Capacity - 11 sizes: 0.5 to 5-ton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5 Voltages Available –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208-230/60/1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265/60/1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208-230/60/3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460/60/3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575/60/3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Compact Footprint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Single-stage operation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F8B2DB2-C5E1-02EC-C23C-293E75CC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WC Compact Series</a:t>
            </a:r>
          </a:p>
        </p:txBody>
      </p:sp>
      <p:pic>
        <p:nvPicPr>
          <p:cNvPr id="5" name="Content Placeholder 5" descr="A large metal box with a black background&#10;&#10;Description automatically generated">
            <a:extLst>
              <a:ext uri="{FF2B5EF4-FFF2-40B4-BE49-F238E27FC236}">
                <a16:creationId xmlns:a16="http://schemas.microsoft.com/office/drawing/2014/main" id="{9629E564-6BCC-CF90-2FB3-5C3BBF139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0" y="4460174"/>
            <a:ext cx="2888659" cy="2321626"/>
          </a:xfrm>
          <a:prstGeom prst="rect">
            <a:avLst/>
          </a:prstGeom>
        </p:spPr>
      </p:pic>
      <p:pic>
        <p:nvPicPr>
          <p:cNvPr id="7" name="Content Placeholder 6" descr="A large metal box with black labels&#10;&#10;Description automatically generated">
            <a:extLst>
              <a:ext uri="{FF2B5EF4-FFF2-40B4-BE49-F238E27FC236}">
                <a16:creationId xmlns:a16="http://schemas.microsoft.com/office/drawing/2014/main" id="{C71DF5B2-5863-AA82-9B86-0C7F248F3E85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2" y="952499"/>
            <a:ext cx="2273452" cy="3381995"/>
          </a:xfrm>
          <a:prstGeom prst="rect">
            <a:avLst/>
          </a:prstGeom>
        </p:spPr>
      </p:pic>
      <p:pic>
        <p:nvPicPr>
          <p:cNvPr id="3" name="Picture 2" descr="A green and white logo with leaves and a crab&#10;&#10;Description automatically generated">
            <a:extLst>
              <a:ext uri="{FF2B5EF4-FFF2-40B4-BE49-F238E27FC236}">
                <a16:creationId xmlns:a16="http://schemas.microsoft.com/office/drawing/2014/main" id="{48A50747-4DB8-FDF2-23AF-04A86EC3AC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64" y="2088012"/>
            <a:ext cx="2372162" cy="23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5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0FE7D3-6D91-483F-9B7E-8197316A3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9803296" cy="533400"/>
          </a:xfrm>
        </p:spPr>
        <p:txBody>
          <a:bodyPr>
            <a:normAutofit/>
          </a:bodyPr>
          <a:lstStyle/>
          <a:p>
            <a:r>
              <a:rPr lang="en-US" dirty="0"/>
              <a:t>Closetline® WC Compact – EC Motor ratings</a:t>
            </a:r>
          </a:p>
        </p:txBody>
      </p:sp>
      <p:graphicFrame>
        <p:nvGraphicFramePr>
          <p:cNvPr id="19" name="Content Placeholder 18">
            <a:extLst>
              <a:ext uri="{FF2B5EF4-FFF2-40B4-BE49-F238E27FC236}">
                <a16:creationId xmlns:a16="http://schemas.microsoft.com/office/drawing/2014/main" id="{7713B90C-FB9B-84A2-CEEB-25568DAFE7B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852455"/>
              </p:ext>
            </p:extLst>
          </p:nvPr>
        </p:nvGraphicFramePr>
        <p:xfrm>
          <a:off x="159183" y="1548848"/>
          <a:ext cx="11873634" cy="4560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93200" imgH="3492500" progId="Excel.Sheet.12">
                  <p:embed/>
                </p:oleObj>
              </mc:Choice>
              <mc:Fallback>
                <p:oleObj name="Worksheet" r:id="rId2" imgW="9093200" imgH="3492500" progId="Excel.Sheet.12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112A7E48-5D7B-CDF9-EDC5-FC48EE0E55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9183" y="1548848"/>
                        <a:ext cx="11873634" cy="45604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0682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BAE6F-437E-9BB2-CA15-77373825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C14E72-5C63-98AA-185F-CD279D691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6221351" cy="5796301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Standard or Deluxe solid state control board</a:t>
            </a:r>
          </a:p>
          <a:p>
            <a:endParaRPr lang="en-US" sz="3200" dirty="0"/>
          </a:p>
          <a:p>
            <a:r>
              <a:rPr lang="en-US" sz="3200" dirty="0"/>
              <a:t>PSC or EC fan motors (high-static PSC motors are being phased-out)</a:t>
            </a:r>
          </a:p>
          <a:p>
            <a:endParaRPr lang="en-US" sz="3200" dirty="0"/>
          </a:p>
          <a:p>
            <a:r>
              <a:rPr lang="en-US" sz="3200" dirty="0"/>
              <a:t>Refrigerant Detection System (RDS)</a:t>
            </a:r>
          </a:p>
          <a:p>
            <a:pPr lvl="1"/>
            <a:r>
              <a:rPr lang="en-US" sz="2800" dirty="0"/>
              <a:t>Optional sizes 4 ton &amp; below</a:t>
            </a:r>
          </a:p>
          <a:p>
            <a:pPr lvl="1"/>
            <a:r>
              <a:rPr lang="en-US" sz="2800" dirty="0"/>
              <a:t>Required sizes 5 ton &amp; above</a:t>
            </a:r>
          </a:p>
          <a:p>
            <a:pPr lvl="1"/>
            <a:endParaRPr lang="en-US" sz="2800" dirty="0"/>
          </a:p>
          <a:p>
            <a:r>
              <a:rPr lang="en-US" sz="3200" b="1" dirty="0">
                <a:solidFill>
                  <a:srgbClr val="FF0000"/>
                </a:solidFill>
              </a:rPr>
              <a:t>All valves are field installed in the hose kit.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AF2BE2-E0C5-6C97-8968-BFF2DC46C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WC Compact Series</a:t>
            </a:r>
          </a:p>
        </p:txBody>
      </p:sp>
      <p:pic>
        <p:nvPicPr>
          <p:cNvPr id="9" name="Content Placeholder 8" descr="A brochure of a company&#10;&#10;Description automatically generated">
            <a:extLst>
              <a:ext uri="{FF2B5EF4-FFF2-40B4-BE49-F238E27FC236}">
                <a16:creationId xmlns:a16="http://schemas.microsoft.com/office/drawing/2014/main" id="{CE7CA051-83C2-F207-AC9F-18C6EC2AF33D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51" y="914400"/>
            <a:ext cx="4478698" cy="5795963"/>
          </a:xfr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751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01412-1890-88F9-09B0-42D920BEA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EF8AAA-4E5A-36A2-334A-8790D3CBA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914401"/>
            <a:ext cx="5739763" cy="5796301"/>
          </a:xfrm>
        </p:spPr>
        <p:txBody>
          <a:bodyPr>
            <a:normAutofit/>
          </a:bodyPr>
          <a:lstStyle/>
          <a:p>
            <a:r>
              <a:rPr lang="en-US" sz="2800" dirty="0"/>
              <a:t>High efficiency ECM CV &amp; CT motors blower motors</a:t>
            </a:r>
          </a:p>
          <a:p>
            <a:endParaRPr lang="en-US" sz="2800" dirty="0"/>
          </a:p>
          <a:p>
            <a:r>
              <a:rPr lang="en-US" sz="2800" dirty="0"/>
              <a:t>Deluxe solid-state controls</a:t>
            </a:r>
          </a:p>
          <a:p>
            <a:endParaRPr lang="en-US" sz="2800" dirty="0"/>
          </a:p>
          <a:p>
            <a:r>
              <a:rPr lang="en-US" sz="2800" dirty="0"/>
              <a:t>DDC Control board (BACnet, Modbus, and JCI N2)</a:t>
            </a:r>
          </a:p>
          <a:p>
            <a:endParaRPr lang="en-US" sz="2800" dirty="0"/>
          </a:p>
          <a:p>
            <a:r>
              <a:rPr lang="en-US" sz="2800" dirty="0"/>
              <a:t>Cupro-nickel water heat exchanger</a:t>
            </a:r>
          </a:p>
          <a:p>
            <a:endParaRPr lang="en-US" sz="2800" dirty="0"/>
          </a:p>
          <a:p>
            <a:r>
              <a:rPr lang="en-US" sz="2800" dirty="0"/>
              <a:t>Enhanced low sound package</a:t>
            </a:r>
          </a:p>
          <a:p>
            <a:endParaRPr lang="en-US" sz="2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804DD1-98A0-9360-F5B8-85CA9FE947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Tin-plated air coils for added protection from formicary corrosion</a:t>
            </a:r>
          </a:p>
          <a:p>
            <a:endParaRPr lang="en-US" sz="2800" dirty="0"/>
          </a:p>
          <a:p>
            <a:r>
              <a:rPr lang="en-US" sz="2800" dirty="0"/>
              <a:t>Stainless-steel drain pans</a:t>
            </a:r>
          </a:p>
          <a:p>
            <a:endParaRPr lang="en-US" sz="2800" dirty="0"/>
          </a:p>
          <a:p>
            <a:r>
              <a:rPr lang="en-US" sz="2800" dirty="0"/>
              <a:t>Extended-range for geothermal applications</a:t>
            </a:r>
          </a:p>
          <a:p>
            <a:endParaRPr lang="en-US" sz="2800" dirty="0"/>
          </a:p>
          <a:p>
            <a:r>
              <a:rPr lang="en-US" sz="2800" dirty="0"/>
              <a:t>Electrical service disconnect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5E6923-B3FF-A2F0-E9F0-A1ECA39DB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8000979" cy="533400"/>
          </a:xfrm>
        </p:spPr>
        <p:txBody>
          <a:bodyPr/>
          <a:lstStyle/>
          <a:p>
            <a:r>
              <a:rPr lang="en-US" dirty="0"/>
              <a:t>Closetline® WC Compact Series Options</a:t>
            </a:r>
          </a:p>
        </p:txBody>
      </p:sp>
      <p:pic>
        <p:nvPicPr>
          <p:cNvPr id="10" name="Content Placeholder 8" descr="A brochure of a company&#10;&#10;Description automatically generated">
            <a:extLst>
              <a:ext uri="{FF2B5EF4-FFF2-40B4-BE49-F238E27FC236}">
                <a16:creationId xmlns:a16="http://schemas.microsoft.com/office/drawing/2014/main" id="{7CCE0D1A-5178-898A-3041-CB073FD9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21" r="1235" b="17844"/>
          <a:stretch/>
        </p:blipFill>
        <p:spPr>
          <a:xfrm>
            <a:off x="0" y="749808"/>
            <a:ext cx="12192000" cy="61081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738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5E284-F452-0391-C368-F9B0E5022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D6FC0B-8AD6-B845-DE22-CC6000FB8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Capacity - 11 sizes: 0.5 to 5-ton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6 Voltages Available – 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115-1-60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208-230/60/1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265/60/1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208-230/60/3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460/60/3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575/60/3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Mid-Size Cabinet Footprint</a:t>
            </a:r>
          </a:p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Single-stage operation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A3B2B-1668-172B-89DB-600549E6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Closetline® WR Mid-Size Series</a:t>
            </a:r>
          </a:p>
        </p:txBody>
      </p:sp>
      <p:pic>
        <p:nvPicPr>
          <p:cNvPr id="5" name="Content Placeholder 5" descr="A large metal box with a black background&#10;&#10;Description automatically generated">
            <a:extLst>
              <a:ext uri="{FF2B5EF4-FFF2-40B4-BE49-F238E27FC236}">
                <a16:creationId xmlns:a16="http://schemas.microsoft.com/office/drawing/2014/main" id="{1CF925C8-8315-43B2-FF80-E262767BA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20" y="4460174"/>
            <a:ext cx="2888659" cy="2321626"/>
          </a:xfrm>
          <a:prstGeom prst="rect">
            <a:avLst/>
          </a:prstGeom>
        </p:spPr>
      </p:pic>
      <p:pic>
        <p:nvPicPr>
          <p:cNvPr id="7" name="Content Placeholder 6" descr="A large metal box with black labels&#10;&#10;Description automatically generated">
            <a:extLst>
              <a:ext uri="{FF2B5EF4-FFF2-40B4-BE49-F238E27FC236}">
                <a16:creationId xmlns:a16="http://schemas.microsoft.com/office/drawing/2014/main" id="{9DE84ECA-D813-4FA8-AC1F-9F9ECB221AF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12" y="952499"/>
            <a:ext cx="2273452" cy="3381995"/>
          </a:xfrm>
          <a:prstGeom prst="rect">
            <a:avLst/>
          </a:prstGeom>
        </p:spPr>
      </p:pic>
      <p:pic>
        <p:nvPicPr>
          <p:cNvPr id="3" name="Picture 2" descr="A green and white logo with leaves and a crab&#10;&#10;Description automatically generated">
            <a:extLst>
              <a:ext uri="{FF2B5EF4-FFF2-40B4-BE49-F238E27FC236}">
                <a16:creationId xmlns:a16="http://schemas.microsoft.com/office/drawing/2014/main" id="{FBF8598C-FD1C-D88C-92F9-7E53BECE8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064" y="2088012"/>
            <a:ext cx="2372162" cy="23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0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2E420-029E-35BC-D458-A4E78FB8C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18FF7A-C30F-EE00-4145-AAD3D22A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6200"/>
            <a:ext cx="9803296" cy="533400"/>
          </a:xfrm>
        </p:spPr>
        <p:txBody>
          <a:bodyPr>
            <a:normAutofit/>
          </a:bodyPr>
          <a:lstStyle/>
          <a:p>
            <a:r>
              <a:rPr lang="en-US" dirty="0"/>
              <a:t>Closetline® WR Mid-Size – EC Motor ratings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079A450-02ED-B3EB-E348-E243EA8414F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4766226"/>
              </p:ext>
            </p:extLst>
          </p:nvPr>
        </p:nvGraphicFramePr>
        <p:xfrm>
          <a:off x="124680" y="1535596"/>
          <a:ext cx="11942640" cy="4586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093200" imgH="3492500" progId="Excel.Sheet.12">
                  <p:embed/>
                </p:oleObj>
              </mc:Choice>
              <mc:Fallback>
                <p:oleObj name="Worksheet" r:id="rId2" imgW="9093200" imgH="3492500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781218D-A362-9903-5706-1E70C44C2B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4680" y="1535596"/>
                        <a:ext cx="11942640" cy="45869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599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14052</TotalTime>
  <Words>1017</Words>
  <Application>Microsoft Macintosh PowerPoint</Application>
  <PresentationFormat>Widescreen</PresentationFormat>
  <Paragraphs>290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Open Sans</vt:lpstr>
      <vt:lpstr>Open Sans Light</vt:lpstr>
      <vt:lpstr>Times</vt:lpstr>
      <vt:lpstr>Office Theme</vt:lpstr>
      <vt:lpstr>Worksheet</vt:lpstr>
      <vt:lpstr>PowerPoint Presentation</vt:lpstr>
      <vt:lpstr>Closetline® Heat Pumps</vt:lpstr>
      <vt:lpstr>Product line overview</vt:lpstr>
      <vt:lpstr>Closetline® WC Compact Series</vt:lpstr>
      <vt:lpstr>Closetline® WC Compact – EC Motor ratings</vt:lpstr>
      <vt:lpstr>Closetline® WC Compact Series</vt:lpstr>
      <vt:lpstr>Closetline® WC Compact Series Options</vt:lpstr>
      <vt:lpstr>Closetline® WR Mid-Size Series</vt:lpstr>
      <vt:lpstr>Closetline® WR Mid-Size – EC Motor ratings</vt:lpstr>
      <vt:lpstr>Closetline® WR Mid-Size Series</vt:lpstr>
      <vt:lpstr>Closetline® WR Mid-Size Series Options</vt:lpstr>
      <vt:lpstr>Closetline® WZ 2-Stage Mid-Size Series</vt:lpstr>
      <vt:lpstr>Closetline® WZ 2-Stage – EC Motor ratings</vt:lpstr>
      <vt:lpstr>Closetline® WZ 2-Stage Mid-Size Series</vt:lpstr>
      <vt:lpstr>Closetline® WZ 2-Stage Mid-Size Series Options</vt:lpstr>
      <vt:lpstr>Standard Solid-State Control</vt:lpstr>
      <vt:lpstr>Control Safeties</vt:lpstr>
      <vt:lpstr>Control Safeties</vt:lpstr>
      <vt:lpstr>Deluxe Solid-State Control</vt:lpstr>
      <vt:lpstr>Deluxe control features</vt:lpstr>
      <vt:lpstr>Solid-State Control Comparison</vt:lpstr>
      <vt:lpstr>Minimum Installation Area – WC/WR/WZ 060</vt:lpstr>
      <vt:lpstr>Refrigerant Detection System</vt:lpstr>
      <vt:lpstr>Horizontal Unit Dimension Comparison</vt:lpstr>
      <vt:lpstr>Vertical Unit Dimension Comparison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Evie Sibert</dc:creator>
  <cp:lastModifiedBy>Tony Landers</cp:lastModifiedBy>
  <cp:revision>63</cp:revision>
  <dcterms:created xsi:type="dcterms:W3CDTF">2021-03-25T19:08:37Z</dcterms:created>
  <dcterms:modified xsi:type="dcterms:W3CDTF">2024-10-30T19:01:11Z</dcterms:modified>
</cp:coreProperties>
</file>