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522" r:id="rId2"/>
    <p:sldId id="1523" r:id="rId3"/>
    <p:sldId id="1524" r:id="rId4"/>
    <p:sldId id="1525" r:id="rId5"/>
    <p:sldId id="1526" r:id="rId6"/>
    <p:sldId id="1527" r:id="rId7"/>
    <p:sldId id="1528" r:id="rId8"/>
    <p:sldId id="1529" r:id="rId9"/>
    <p:sldId id="1533" r:id="rId10"/>
    <p:sldId id="1534" r:id="rId11"/>
    <p:sldId id="1535" r:id="rId12"/>
    <p:sldId id="1530" r:id="rId13"/>
    <p:sldId id="2037" r:id="rId14"/>
    <p:sldId id="1531" r:id="rId15"/>
    <p:sldId id="1532" r:id="rId16"/>
    <p:sldId id="15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5A"/>
    <a:srgbClr val="E75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08" autoAdjust="0"/>
    <p:restoredTop sz="94536"/>
  </p:normalViewPr>
  <p:slideViewPr>
    <p:cSldViewPr snapToGrid="0">
      <p:cViewPr varScale="1">
        <p:scale>
          <a:sx n="152" d="100"/>
          <a:sy n="152" d="100"/>
        </p:scale>
        <p:origin x="4072" y="1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" d="1"/>
        <a:sy n="1" d="1"/>
      </p:scale>
      <p:origin x="0" y="-73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14F8-4E6A-4A55-8979-F4ACBC5DD492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0457-55B5-4B5D-9AA6-61C2656D8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0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265" indent="-30779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1177" indent="-246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3648" indent="-246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16118" indent="-246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08589" indent="-2462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1059" indent="-2462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93530" indent="-2462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86000" indent="-2462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44E540-C94A-4F45-9830-E150BC389E0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5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329140" y="9425679"/>
            <a:ext cx="3313063" cy="4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88" tIns="49245" rIns="98488" bIns="4924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973F66-AAB9-4630-BEA6-3D20484A3C57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algn="r"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dirty="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756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52500"/>
            <a:ext cx="116332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36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BF0DEB7-784C-418C-9E54-4C248687D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C53A2C2-52D2-4908-BCCF-317C19E6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83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57F94B-7D4C-41C6-85D7-359CFA4ECA77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3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952500"/>
            <a:ext cx="77216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03200" y="952500"/>
            <a:ext cx="39878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D945676-00CF-4B0A-A830-62D98F710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74970CE-9C7A-4B99-87CE-8F4132E7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95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67EF7D-A53F-43E2-BE35-C253C0CE7F2C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6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8800" y="952500"/>
            <a:ext cx="76200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E3F5726E-E49C-445E-BFD6-C593C69F5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6329FB6-D6F6-4BFC-A210-C8F2FA62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79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9A5591-EA77-4750-AFA1-C507132DBD66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9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gineering drawing&#10;&#10;Description automatically generated">
            <a:extLst>
              <a:ext uri="{FF2B5EF4-FFF2-40B4-BE49-F238E27FC236}">
                <a16:creationId xmlns:a16="http://schemas.microsoft.com/office/drawing/2014/main" id="{26AF1E9A-E312-4F4D-8D49-BCCB0B1D1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848" cy="81096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6AF5BDB-1FEB-4281-9DA5-C8A37A6B3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848"/>
            <a:ext cx="9144000" cy="1150951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3E90D-DD41-41D4-80B8-3499CACD64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709" y="1657891"/>
            <a:ext cx="4747430" cy="18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3200" y="914401"/>
            <a:ext cx="5739763" cy="5796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48400" y="914401"/>
            <a:ext cx="5689600" cy="5796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E12049F-4FEB-4B80-9931-5BFFD75B4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050F0A8-D178-40DC-901E-D4A7C834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79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EEC687-9ED7-4ACC-9E97-84879B9C6D3A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B10C-53FA-4799-BD91-F02297AE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FAAF2-97E6-44CA-B76A-5DEE5028A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C261-4AF2-4D13-AD3B-0C1200FD5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8D9E-4856-42D1-9420-0574D9A0209D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2B3FD-EB6A-43F6-9E13-5B724DC8E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D337-D69B-41D6-AAB4-C9CC44C5C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F5AF-C01E-4EF4-9BCA-8C1AF5B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  <p:sldLayoutId id="2147483671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3E6BD-59DB-4DA1-8278-3B01E13E5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Fan Coil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564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Quarter-turn door latches</a:t>
            </a:r>
          </a:p>
          <a:p>
            <a:r>
              <a:rPr lang="en-US" dirty="0"/>
              <a:t>Mixing box</a:t>
            </a:r>
          </a:p>
          <a:p>
            <a:r>
              <a:rPr lang="en-US" dirty="0"/>
              <a:t>24V motorized controls</a:t>
            </a:r>
          </a:p>
          <a:p>
            <a:r>
              <a:rPr lang="en-US" dirty="0"/>
              <a:t>2-position or Modulating dampers</a:t>
            </a:r>
          </a:p>
          <a:p>
            <a:r>
              <a:rPr lang="en-US" dirty="0"/>
              <a:t>V-Bank filter rack</a:t>
            </a:r>
          </a:p>
          <a:p>
            <a:r>
              <a:rPr lang="en-US" dirty="0"/>
              <a:t>2” Filters and 4” filter brackets</a:t>
            </a:r>
          </a:p>
          <a:p>
            <a:r>
              <a:rPr lang="en-US" dirty="0"/>
              <a:t>Valve package enclosures</a:t>
            </a:r>
          </a:p>
          <a:p>
            <a:r>
              <a:rPr lang="en-US" dirty="0"/>
              <a:t>Water resistant cabinets</a:t>
            </a:r>
          </a:p>
          <a:p>
            <a:r>
              <a:rPr lang="en-US" dirty="0" err="1"/>
              <a:t>Rainhoods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AH Series – Features &amp; Benefits</a:t>
            </a:r>
            <a:endParaRPr lang="en-US" dirty="0"/>
          </a:p>
        </p:txBody>
      </p:sp>
      <p:pic>
        <p:nvPicPr>
          <p:cNvPr id="6" name="Picture 2" descr="N:\Customer Service\Applied Fan Coils\Fan Coil Documents\AH\AV-D(2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88282"/>
            <a:ext cx="29464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4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F0F3AF-DE24-4FEB-BB5C-3F46D12BC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757" y="797799"/>
            <a:ext cx="8383023" cy="5768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AH Series-Cast Iron Pulley w/ Sheave</a:t>
            </a:r>
          </a:p>
        </p:txBody>
      </p:sp>
    </p:spTree>
    <p:extLst>
      <p:ext uri="{BB962C8B-B14F-4D97-AF65-F5344CB8AC3E}">
        <p14:creationId xmlns:p14="http://schemas.microsoft.com/office/powerpoint/2010/main" val="259229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47" y="952500"/>
            <a:ext cx="7620000" cy="5753100"/>
          </a:xfrm>
        </p:spPr>
        <p:txBody>
          <a:bodyPr>
            <a:normAutofit/>
          </a:bodyPr>
          <a:lstStyle/>
          <a:p>
            <a:r>
              <a:rPr lang="en-US" dirty="0"/>
              <a:t>Valve Package</a:t>
            </a:r>
          </a:p>
          <a:p>
            <a:pPr lvl="1"/>
            <a:r>
              <a:rPr lang="en-US" altLang="en-US" dirty="0"/>
              <a:t>2-Way &amp; 3-Way Valves (Brand: 599-01100 Siemens) </a:t>
            </a:r>
          </a:p>
          <a:p>
            <a:pPr lvl="2"/>
            <a:r>
              <a:rPr lang="en-US" altLang="en-US" dirty="0"/>
              <a:t>Motorized (on/off)</a:t>
            </a:r>
          </a:p>
          <a:p>
            <a:pPr lvl="2"/>
            <a:r>
              <a:rPr lang="en-US" altLang="en-US" dirty="0"/>
              <a:t>Modulating</a:t>
            </a:r>
          </a:p>
          <a:p>
            <a:pPr lvl="3"/>
            <a:r>
              <a:rPr lang="en-US" altLang="en-US" dirty="0"/>
              <a:t>Proportional 0-10VDC, 2-10 mA</a:t>
            </a:r>
          </a:p>
          <a:p>
            <a:pPr lvl="3"/>
            <a:r>
              <a:rPr lang="en-US" altLang="en-US" dirty="0"/>
              <a:t>Floating Point</a:t>
            </a:r>
          </a:p>
          <a:p>
            <a:pPr lvl="2"/>
            <a:r>
              <a:rPr lang="en-US" altLang="en-US" dirty="0"/>
              <a:t>Standard Sweat Connections, Optional Threaded Connections</a:t>
            </a:r>
          </a:p>
          <a:p>
            <a:pPr lvl="1"/>
            <a:r>
              <a:rPr lang="en-US" altLang="en-US" dirty="0"/>
              <a:t>Auto Flow Control</a:t>
            </a:r>
          </a:p>
          <a:p>
            <a:pPr lvl="1"/>
            <a:r>
              <a:rPr lang="en-US" altLang="en-US" dirty="0"/>
              <a:t>Pressure Temperature / Test Ports / Pete’s Plugs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Valve Package - Options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1A587-7332-4FAF-AE4A-B43E31B6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343" y="1560414"/>
            <a:ext cx="3737172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5C774-645A-67C6-964D-D72F87A28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B60B7-5E72-4510-A6E3-31BCAE2B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7" y="952500"/>
            <a:ext cx="7620000" cy="5753100"/>
          </a:xfrm>
        </p:spPr>
        <p:txBody>
          <a:bodyPr>
            <a:normAutofit/>
          </a:bodyPr>
          <a:lstStyle/>
          <a:p>
            <a:r>
              <a:rPr lang="en-US" dirty="0"/>
              <a:t>Valve Package</a:t>
            </a:r>
          </a:p>
          <a:p>
            <a:pPr lvl="1"/>
            <a:r>
              <a:rPr lang="en-US" altLang="en-US" dirty="0"/>
              <a:t>Ball Valves</a:t>
            </a:r>
          </a:p>
          <a:p>
            <a:pPr lvl="2"/>
            <a:r>
              <a:rPr lang="en-US" altLang="en-US" dirty="0"/>
              <a:t>Optional Memory Stop</a:t>
            </a:r>
          </a:p>
          <a:p>
            <a:pPr lvl="1"/>
            <a:r>
              <a:rPr lang="en-US" altLang="en-US" dirty="0"/>
              <a:t>Stainless Steel Hose Kits</a:t>
            </a:r>
          </a:p>
          <a:p>
            <a:pPr lvl="2"/>
            <a:r>
              <a:rPr lang="en-US" altLang="en-US" dirty="0"/>
              <a:t>12”, 24” and 36”</a:t>
            </a:r>
          </a:p>
          <a:p>
            <a:pPr lvl="1"/>
            <a:r>
              <a:rPr lang="en-US" altLang="en-US" dirty="0"/>
              <a:t>Unions</a:t>
            </a:r>
          </a:p>
          <a:p>
            <a:pPr lvl="1"/>
            <a:r>
              <a:rPr lang="en-US" altLang="en-US" dirty="0"/>
              <a:t>Y-Strainer with Cleanout</a:t>
            </a:r>
          </a:p>
          <a:p>
            <a:pPr lvl="1"/>
            <a:r>
              <a:rPr lang="en-US" altLang="en-US" dirty="0"/>
              <a:t>Factory installed valves and components on direct drive. Belt drive ship loose for field install.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EEE52-2D4E-E33A-8618-971B5AA6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Valve Package - Options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C1C5C-B48E-EFB5-8CAA-C70CD2904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343" y="1560414"/>
            <a:ext cx="3737172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06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 Pans</a:t>
            </a:r>
          </a:p>
          <a:p>
            <a:pPr lvl="1"/>
            <a:r>
              <a:rPr lang="en-US" dirty="0"/>
              <a:t>Galvanized (Standard)</a:t>
            </a:r>
          </a:p>
          <a:p>
            <a:pPr lvl="1"/>
            <a:r>
              <a:rPr lang="en-US" altLang="en-US" dirty="0"/>
              <a:t>Optional Stainless Steel</a:t>
            </a:r>
          </a:p>
          <a:p>
            <a:pPr lvl="1"/>
            <a:r>
              <a:rPr lang="en-US" altLang="en-US" dirty="0"/>
              <a:t>Extended</a:t>
            </a:r>
          </a:p>
          <a:p>
            <a:pPr lvl="1"/>
            <a:r>
              <a:rPr lang="en-US" altLang="en-US" dirty="0"/>
              <a:t>Removable</a:t>
            </a:r>
          </a:p>
          <a:p>
            <a:pPr lvl="1"/>
            <a:r>
              <a:rPr lang="en-US" altLang="en-US" dirty="0"/>
              <a:t>Insulation (3/8” thickness)</a:t>
            </a:r>
          </a:p>
          <a:p>
            <a:pPr lvl="2"/>
            <a:r>
              <a:rPr lang="en-US" altLang="en-US" dirty="0"/>
              <a:t>Closed cell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 Pan -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965" y="4080354"/>
            <a:ext cx="5046200" cy="2207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8935">
            <a:off x="6867125" y="1136236"/>
            <a:ext cx="4604698" cy="23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1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52500"/>
            <a:ext cx="5441193" cy="5753100"/>
          </a:xfrm>
        </p:spPr>
        <p:txBody>
          <a:bodyPr>
            <a:normAutofit/>
          </a:bodyPr>
          <a:lstStyle/>
          <a:p>
            <a:r>
              <a:rPr lang="en-US" dirty="0"/>
              <a:t>Air Filters</a:t>
            </a:r>
          </a:p>
          <a:p>
            <a:pPr lvl="1"/>
            <a:r>
              <a:rPr lang="en-US" dirty="0"/>
              <a:t>1” Standard throwaway MERV 4</a:t>
            </a:r>
          </a:p>
          <a:p>
            <a:pPr lvl="1"/>
            <a:r>
              <a:rPr lang="en-US" dirty="0"/>
              <a:t>2” throwaway MERV 4</a:t>
            </a:r>
          </a:p>
          <a:p>
            <a:pPr lvl="1"/>
            <a:r>
              <a:rPr lang="en-US" dirty="0"/>
              <a:t>1” and 2” Pleated MERV 8</a:t>
            </a:r>
          </a:p>
          <a:p>
            <a:pPr lvl="1"/>
            <a:r>
              <a:rPr lang="en-US" dirty="0"/>
              <a:t>Washable</a:t>
            </a:r>
          </a:p>
          <a:p>
            <a:pPr lvl="1"/>
            <a:r>
              <a:rPr lang="en-US" dirty="0"/>
              <a:t>1” and 2” Pleated MERV13 available for Belt Drive units only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Filter -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080" y="609600"/>
            <a:ext cx="2219136" cy="241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987" y="3219957"/>
            <a:ext cx="3221321" cy="1969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09" y="5131410"/>
            <a:ext cx="3276024" cy="16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2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519417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267200" y="952500"/>
            <a:ext cx="7721600" cy="5753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Horizontal Ceiling</a:t>
            </a:r>
          </a:p>
          <a:p>
            <a:r>
              <a:rPr lang="en-US" dirty="0"/>
              <a:t>200 – 1,200 CFM</a:t>
            </a:r>
          </a:p>
          <a:p>
            <a:r>
              <a:rPr lang="en-US" dirty="0"/>
              <a:t>2 pipe or 4 pipe</a:t>
            </a:r>
          </a:p>
          <a:p>
            <a:r>
              <a:rPr lang="en-US" dirty="0"/>
              <a:t>Electric Heat - 0.5 to 7kW </a:t>
            </a:r>
          </a:p>
          <a:p>
            <a:r>
              <a:rPr lang="en-US" dirty="0"/>
              <a:t>PSC or EC motor options</a:t>
            </a:r>
          </a:p>
          <a:p>
            <a:pPr lvl="1"/>
            <a:r>
              <a:rPr lang="en-US" dirty="0"/>
              <a:t>EC, Constant Torque, Constant Airflow, Modulating 2-10 VDC</a:t>
            </a:r>
          </a:p>
          <a:p>
            <a:r>
              <a:rPr lang="en-US" dirty="0"/>
              <a:t>Up to 0.25 ESP</a:t>
            </a:r>
          </a:p>
          <a:p>
            <a:r>
              <a:rPr lang="en-US" dirty="0"/>
              <a:t>1 to 6-row coil options</a:t>
            </a:r>
          </a:p>
          <a:p>
            <a:r>
              <a:rPr lang="en-US" dirty="0"/>
              <a:t>Coils can be DX, Hydronic, or Steam (heating)</a:t>
            </a:r>
          </a:p>
          <a:p>
            <a:r>
              <a:rPr lang="en-US" dirty="0"/>
              <a:t>Uncased, plenum, telescoping recessed, and painted exposed cabinet options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2D7D9BF-B4E1-0DAD-2017-93813FDF87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95" cy="533400"/>
          </a:xfrm>
        </p:spPr>
        <p:txBody>
          <a:bodyPr/>
          <a:lstStyle/>
          <a:p>
            <a:r>
              <a:rPr lang="en-US" dirty="0"/>
              <a:t>HC Series - Horizontal Fan Coils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1785F6-2476-45B3-A8CF-FE9C1B587F12}"/>
              </a:ext>
            </a:extLst>
          </p:cNvPr>
          <p:cNvGrpSpPr/>
          <p:nvPr/>
        </p:nvGrpSpPr>
        <p:grpSpPr>
          <a:xfrm>
            <a:off x="822820" y="1017165"/>
            <a:ext cx="2816002" cy="5257800"/>
            <a:chOff x="1752600" y="1104901"/>
            <a:chExt cx="2816002" cy="5257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0031" y="3793296"/>
              <a:ext cx="2698571" cy="160861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63D3A3-083B-4790-BE78-EF8F1288CE43}"/>
                </a:ext>
              </a:extLst>
            </p:cNvPr>
            <p:cNvGrpSpPr/>
            <p:nvPr/>
          </p:nvGrpSpPr>
          <p:grpSpPr>
            <a:xfrm>
              <a:off x="1752600" y="1104901"/>
              <a:ext cx="2534594" cy="5257800"/>
              <a:chOff x="1752600" y="1104901"/>
              <a:chExt cx="2534594" cy="52578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104901"/>
                <a:ext cx="2147252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5474" y="2628900"/>
                <a:ext cx="2277427" cy="104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LH-D Black &amp; white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1" y="5216526"/>
                <a:ext cx="2382193" cy="114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752600" y="1396484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Franklin Gothic Medium Cond" panose="020B0606030402020204" pitchFamily="34" charset="0"/>
                    <a:ea typeface="+mn-ea"/>
                    <a:cs typeface="+mn-cs"/>
                  </a:rPr>
                  <a:t>FR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52600" y="2753436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Franklin Gothic Medium Cond" panose="020B0606030402020204" pitchFamily="34" charset="0"/>
                    <a:ea typeface="+mn-ea"/>
                    <a:cs typeface="+mn-cs"/>
                  </a:rPr>
                  <a:t>PR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00" y="536892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Franklin Gothic Medium Cond" panose="020B0606030402020204" pitchFamily="34" charset="0"/>
                    <a:ea typeface="+mn-ea"/>
                    <a:cs typeface="+mn-cs"/>
                  </a:rPr>
                  <a:t>EF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52600" y="41314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Franklin Gothic Medium Cond" panose="020B0606030402020204" pitchFamily="34" charset="0"/>
                    <a:ea typeface="+mn-ea"/>
                    <a:cs typeface="+mn-cs"/>
                  </a:rPr>
                  <a:t>RF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6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859481" y="952500"/>
            <a:ext cx="8129319" cy="5753100"/>
          </a:xfrm>
        </p:spPr>
        <p:txBody>
          <a:bodyPr>
            <a:normAutofit/>
          </a:bodyPr>
          <a:lstStyle/>
          <a:p>
            <a:r>
              <a:rPr lang="en-US" dirty="0"/>
              <a:t>High Performance</a:t>
            </a:r>
          </a:p>
          <a:p>
            <a:r>
              <a:rPr lang="en-US" dirty="0"/>
              <a:t>600 – 2,200 CFM</a:t>
            </a:r>
          </a:p>
          <a:p>
            <a:r>
              <a:rPr lang="en-US" dirty="0"/>
              <a:t>2 pipe or 4 pipe</a:t>
            </a:r>
          </a:p>
          <a:p>
            <a:r>
              <a:rPr lang="en-US" dirty="0"/>
              <a:t>Electric Heat - 0.5 to 9kW </a:t>
            </a:r>
          </a:p>
          <a:p>
            <a:r>
              <a:rPr lang="en-US" dirty="0"/>
              <a:t>PSC or EC motor options</a:t>
            </a:r>
          </a:p>
          <a:p>
            <a:pPr lvl="1"/>
            <a:r>
              <a:rPr lang="en-US" dirty="0"/>
              <a:t>EC, Constant Airflow, Modulating 2-10 VDC</a:t>
            </a:r>
          </a:p>
          <a:p>
            <a:r>
              <a:rPr lang="en-US" dirty="0"/>
              <a:t>Up to 0.50 ESP</a:t>
            </a:r>
          </a:p>
          <a:p>
            <a:r>
              <a:rPr lang="en-US" dirty="0"/>
              <a:t>1 to 6-row coil options</a:t>
            </a:r>
          </a:p>
          <a:p>
            <a:r>
              <a:rPr lang="en-US" dirty="0"/>
              <a:t>Uncased, plenum, telescoping recessed, and painted exposed cabinet options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HP Series - Horizontal Fan Coils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3E00D5-920C-4F16-8D39-3C44407CDCFC}"/>
              </a:ext>
            </a:extLst>
          </p:cNvPr>
          <p:cNvGrpSpPr/>
          <p:nvPr/>
        </p:nvGrpSpPr>
        <p:grpSpPr>
          <a:xfrm>
            <a:off x="983546" y="952500"/>
            <a:ext cx="2375646" cy="5321335"/>
            <a:chOff x="8124866" y="1143000"/>
            <a:chExt cx="2375646" cy="53213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1143000"/>
              <a:ext cx="1609766" cy="100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4695" y="2522395"/>
              <a:ext cx="1601872" cy="100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124866" y="539181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EF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3080" y="26499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PR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4866" y="135321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FR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24866" y="399377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RF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1" y="3835436"/>
              <a:ext cx="1737511" cy="9815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7294" y="5196257"/>
              <a:ext cx="175580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77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Valve package selection will automatically extend the drain pan a minimum of 6 inches.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dirty="0"/>
              <a:t>Standard cabinet is 18ga.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dirty="0"/>
              <a:t>Standard Molex plug on motor for quick removal.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dirty="0"/>
              <a:t>Optional fused or unfused disconnect.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dirty="0"/>
              <a:t>Default is right hand configuration for piping and left hand for electrical (configured at time of order). Looking at SA, handing is determined with air hitting in face.</a:t>
            </a:r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r>
              <a:rPr lang="en-US" dirty="0"/>
              <a:t>Can do custom color on exposed and painted panels with minimum of 10 units.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HC/HP Series – Feature &amp;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8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HC/HP Series – Feature &amp; Benefits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13" y="1483747"/>
            <a:ext cx="2822693" cy="2115495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713424" y="1026546"/>
            <a:ext cx="16729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27432"/>
          <a:lstStyle>
            <a:lvl1pPr algn="l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Molex Connection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849" y="1492252"/>
            <a:ext cx="1896020" cy="1969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754" y="4205822"/>
            <a:ext cx="2286198" cy="1377815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13424" y="4532779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27432"/>
          <a:lstStyle>
            <a:lvl1pPr algn="l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Wings Nuts for Easy Removal of Blower Assembly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605" y="4528144"/>
            <a:ext cx="3609145" cy="1457070"/>
          </a:xfrm>
          <a:prstGeom prst="rect">
            <a:avLst/>
          </a:prstGeom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489685" y="4166753"/>
            <a:ext cx="2322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27432"/>
          <a:lstStyle>
            <a:lvl1pPr algn="l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Model Identification Label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095290" y="1292380"/>
            <a:ext cx="674369" cy="454026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7346701" y="1519393"/>
            <a:ext cx="1452158" cy="99586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3184713" y="4502033"/>
            <a:ext cx="1824131" cy="379249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9177191" y="4528144"/>
            <a:ext cx="448663" cy="796891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056262" y="1237708"/>
            <a:ext cx="16729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27432"/>
          <a:lstStyle>
            <a:lvl1pPr algn="l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Disconnect switch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738B9F60-0ED8-4F0D-AB10-62DAA6D87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51" y="1694908"/>
            <a:ext cx="16729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27432"/>
          <a:lstStyle>
            <a:lvl1pPr algn="l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Unit mounted 3-speed switch w/ off</a:t>
            </a:r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CD3846F2-392C-45C6-81E9-133446512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117" y="1960742"/>
            <a:ext cx="674369" cy="454026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1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Vertical Wall Mount</a:t>
            </a:r>
          </a:p>
          <a:p>
            <a:endParaRPr lang="en-US" sz="1200" dirty="0"/>
          </a:p>
          <a:p>
            <a:r>
              <a:rPr lang="en-US" dirty="0"/>
              <a:t>200 to 1200 CFM</a:t>
            </a:r>
          </a:p>
          <a:p>
            <a:endParaRPr lang="en-US" sz="1200" dirty="0"/>
          </a:p>
          <a:p>
            <a:r>
              <a:rPr lang="en-US" dirty="0"/>
              <a:t>2 pipe or 4 pipe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Electric Heat – 1 to 6kW</a:t>
            </a:r>
          </a:p>
          <a:p>
            <a:endParaRPr lang="en-US" sz="1100" dirty="0"/>
          </a:p>
          <a:p>
            <a:r>
              <a:rPr lang="en-US" dirty="0"/>
              <a:t>PSC or EC motor options</a:t>
            </a:r>
          </a:p>
          <a:p>
            <a:pPr lvl="1"/>
            <a:r>
              <a:rPr lang="fr-FR" dirty="0"/>
              <a:t>EC, Constant Torque, Constant </a:t>
            </a:r>
            <a:r>
              <a:rPr lang="fr-FR" dirty="0" err="1"/>
              <a:t>Airflow</a:t>
            </a:r>
            <a:r>
              <a:rPr lang="fr-FR" dirty="0"/>
              <a:t>, </a:t>
            </a:r>
            <a:r>
              <a:rPr lang="fr-FR" dirty="0" err="1"/>
              <a:t>Modulating</a:t>
            </a:r>
            <a:r>
              <a:rPr lang="fr-FR" dirty="0"/>
              <a:t> 2-10 VDC</a:t>
            </a:r>
          </a:p>
          <a:p>
            <a:r>
              <a:rPr lang="en-US" altLang="en-US" dirty="0"/>
              <a:t>Up to 0.15 ESP</a:t>
            </a:r>
          </a:p>
          <a:p>
            <a:endParaRPr lang="en-US" altLang="en-US" sz="1100" dirty="0"/>
          </a:p>
          <a:p>
            <a:r>
              <a:rPr lang="en-US" dirty="0"/>
              <a:t>1 to 5-row coil options</a:t>
            </a:r>
          </a:p>
          <a:p>
            <a:endParaRPr lang="en-US" sz="1100" dirty="0"/>
          </a:p>
          <a:p>
            <a:r>
              <a:rPr lang="en-US" altLang="en-US" dirty="0"/>
              <a:t>Concealed, wall recessed, flat top, and sloped top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VW Series –Vertical Console Fan Coils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D9052-A820-4454-9E51-D1608E8DA6F8}"/>
              </a:ext>
            </a:extLst>
          </p:cNvPr>
          <p:cNvGrpSpPr/>
          <p:nvPr/>
        </p:nvGrpSpPr>
        <p:grpSpPr>
          <a:xfrm>
            <a:off x="7684466" y="1066800"/>
            <a:ext cx="3037604" cy="5393881"/>
            <a:chOff x="7684466" y="1066800"/>
            <a:chExt cx="3037604" cy="5393881"/>
          </a:xfrm>
        </p:grpSpPr>
        <p:pic>
          <p:nvPicPr>
            <p:cNvPr id="10" name="Picture 9" descr="LV-B Black &amp; White no backgroun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2" t="17995" r="19342" b="19025"/>
            <a:stretch>
              <a:fillRect/>
            </a:stretch>
          </p:blipFill>
          <p:spPr bwMode="auto">
            <a:xfrm>
              <a:off x="8534400" y="1066800"/>
              <a:ext cx="1936461" cy="150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LV-D Black &amp; White no backgroun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190" y="2199179"/>
              <a:ext cx="2438880" cy="1773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LV-S Black &amp; White no backgroun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818" y="3486916"/>
              <a:ext cx="2187627" cy="168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703967" y="152958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CS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84466" y="275765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FT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49790" y="398572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49790" y="554186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RG</a:t>
              </a:r>
            </a:p>
          </p:txBody>
        </p:sp>
        <p:pic>
          <p:nvPicPr>
            <p:cNvPr id="1026" name="Picture 2" descr="https://wedo.bigmachines.com/bmfsweb/williams/image/Branding/config_lv-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399" y="4993830"/>
              <a:ext cx="1714500" cy="146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858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Vertical Lowboy Wall Mount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dirty="0"/>
              <a:t>400 to 600 CFM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dirty="0"/>
              <a:t>2 pipe or 4 pipe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dirty="0"/>
              <a:t>Electric Heat – 0.5 to 6kW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dirty="0"/>
              <a:t>PSC Motors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altLang="en-US" dirty="0"/>
              <a:t>Up to 0.15 ESP</a:t>
            </a:r>
          </a:p>
          <a:p>
            <a:pPr>
              <a:lnSpc>
                <a:spcPct val="120000"/>
              </a:lnSpc>
            </a:pPr>
            <a:endParaRPr lang="en-US" altLang="en-US" sz="1400" dirty="0"/>
          </a:p>
          <a:p>
            <a:pPr>
              <a:lnSpc>
                <a:spcPct val="120000"/>
              </a:lnSpc>
            </a:pPr>
            <a:r>
              <a:rPr lang="en-US" dirty="0"/>
              <a:t>1 to 4-row coil options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altLang="en-US" dirty="0"/>
              <a:t>Exposed, wall recessed, front discharge, and top discharge</a:t>
            </a:r>
          </a:p>
          <a:p>
            <a:pPr>
              <a:lnSpc>
                <a:spcPct val="120000"/>
              </a:lnSpc>
            </a:pPr>
            <a:endParaRPr lang="en-US" altLang="en-US" sz="1400" dirty="0"/>
          </a:p>
          <a:p>
            <a:pPr>
              <a:lnSpc>
                <a:spcPct val="120000"/>
              </a:lnSpc>
            </a:pPr>
            <a:r>
              <a:rPr lang="en-US" altLang="en-US" dirty="0"/>
              <a:t>Can do custom cabinet extensions to accommodate retrofit applications.</a:t>
            </a:r>
          </a:p>
          <a:p>
            <a:pPr>
              <a:lnSpc>
                <a:spcPct val="120000"/>
              </a:lnSpc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VW Series – Vertical Lowboy Fan Coils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144F85-83D1-45A0-ACD4-B539E0D0EDC8}"/>
              </a:ext>
            </a:extLst>
          </p:cNvPr>
          <p:cNvGrpSpPr/>
          <p:nvPr/>
        </p:nvGrpSpPr>
        <p:grpSpPr>
          <a:xfrm>
            <a:off x="7337190" y="1313811"/>
            <a:ext cx="2875360" cy="4465360"/>
            <a:chOff x="7202467" y="1143000"/>
            <a:chExt cx="2875360" cy="4465360"/>
          </a:xfrm>
        </p:grpSpPr>
        <p:sp>
          <p:nvSpPr>
            <p:cNvPr id="9" name="TextBox 8"/>
            <p:cNvSpPr txBox="1"/>
            <p:nvPr/>
          </p:nvSpPr>
          <p:spPr>
            <a:xfrm>
              <a:off x="7215595" y="269707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LF</a:t>
              </a:r>
            </a:p>
          </p:txBody>
        </p:sp>
        <p:pic>
          <p:nvPicPr>
            <p:cNvPr id="16" name="Picture 15" descr="N:\Customer Service\Applied Fan Coils\Fan Coil Documents\LV\LS-D(2)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68" y="3066404"/>
              <a:ext cx="2245519" cy="93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00" y="1143000"/>
              <a:ext cx="1781991" cy="12700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9427" y="4512956"/>
              <a:ext cx="2438400" cy="10954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15595" y="437974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LT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467" y="115771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LR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49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Vertical Closet</a:t>
            </a:r>
            <a:endParaRPr lang="en-US" sz="3200" dirty="0"/>
          </a:p>
          <a:p>
            <a:endParaRPr lang="en-US" sz="1100" dirty="0"/>
          </a:p>
          <a:p>
            <a:r>
              <a:rPr lang="en-US" dirty="0"/>
              <a:t>600 to 2,200 CFM</a:t>
            </a:r>
          </a:p>
          <a:p>
            <a:endParaRPr lang="en-US" sz="1200" dirty="0"/>
          </a:p>
          <a:p>
            <a:r>
              <a:rPr lang="en-US" dirty="0"/>
              <a:t>2 pipe or 4 pipe</a:t>
            </a:r>
          </a:p>
          <a:p>
            <a:endParaRPr lang="en-US" sz="1200" dirty="0"/>
          </a:p>
          <a:p>
            <a:r>
              <a:rPr lang="en-US" dirty="0"/>
              <a:t>Electric Heat - 0.5 to 9kW</a:t>
            </a:r>
          </a:p>
          <a:p>
            <a:endParaRPr lang="en-US" sz="1200" dirty="0"/>
          </a:p>
          <a:p>
            <a:r>
              <a:rPr lang="en-US" dirty="0"/>
              <a:t>Slide-out motor / blower assembly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/>
              <a:t>PSC or EC motor options</a:t>
            </a:r>
          </a:p>
          <a:p>
            <a:pPr lvl="1"/>
            <a:r>
              <a:rPr lang="en-US" dirty="0"/>
              <a:t>EC, Constant Airflow, Modulating 2-10 VDC</a:t>
            </a:r>
          </a:p>
          <a:p>
            <a:pPr lvl="1"/>
            <a:endParaRPr lang="en-US" sz="1300" dirty="0"/>
          </a:p>
          <a:p>
            <a:r>
              <a:rPr lang="en-US" dirty="0"/>
              <a:t>Up to 0.50 ESP</a:t>
            </a:r>
          </a:p>
          <a:p>
            <a:endParaRPr lang="en-US" sz="1300" dirty="0"/>
          </a:p>
          <a:p>
            <a:r>
              <a:rPr lang="en-US" dirty="0"/>
              <a:t>1 to 6-row coil options</a:t>
            </a:r>
          </a:p>
          <a:p>
            <a:endParaRPr lang="en-US" sz="1400" dirty="0"/>
          </a:p>
          <a:p>
            <a:r>
              <a:rPr lang="en-US" altLang="en-US" dirty="0"/>
              <a:t>Front, Bottom, or Rear return / Bottom supply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 Series - Vertical Fan Coils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BC019D-F06B-44E7-9227-41724E7B9FF4}"/>
              </a:ext>
            </a:extLst>
          </p:cNvPr>
          <p:cNvGrpSpPr/>
          <p:nvPr/>
        </p:nvGrpSpPr>
        <p:grpSpPr>
          <a:xfrm>
            <a:off x="6575961" y="609600"/>
            <a:ext cx="4715118" cy="5885330"/>
            <a:chOff x="7301753" y="943535"/>
            <a:chExt cx="4715118" cy="5885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9972" y="1676399"/>
              <a:ext cx="1390003" cy="31242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200" y="943535"/>
              <a:ext cx="1653671" cy="26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4600" y="4228540"/>
              <a:ext cx="1733550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811871" y="1143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FS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61476" y="4495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01753" y="1981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9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Air Handler</a:t>
            </a:r>
          </a:p>
          <a:p>
            <a:r>
              <a:rPr lang="en-US" dirty="0"/>
              <a:t>800 to 12,000 CFM</a:t>
            </a:r>
          </a:p>
          <a:p>
            <a:r>
              <a:rPr lang="en-US" dirty="0"/>
              <a:t>2 pipe or 4 pipe</a:t>
            </a:r>
          </a:p>
          <a:p>
            <a:r>
              <a:rPr lang="en-US" dirty="0"/>
              <a:t>Electric Duct Heat – up to 45kW (Shipped Loose)</a:t>
            </a:r>
          </a:p>
          <a:p>
            <a:r>
              <a:rPr lang="en-US" dirty="0" err="1"/>
              <a:t>EPAct</a:t>
            </a:r>
            <a:r>
              <a:rPr lang="en-US" dirty="0"/>
              <a:t> Compliant, VFD ready motors</a:t>
            </a:r>
          </a:p>
          <a:p>
            <a:r>
              <a:rPr lang="en-US" dirty="0"/>
              <a:t>Up to 10HP motor options with adjustable pitch sheave (factory set)</a:t>
            </a:r>
          </a:p>
          <a:p>
            <a:r>
              <a:rPr lang="en-US" dirty="0"/>
              <a:t>Up to 3.75 ESP</a:t>
            </a:r>
          </a:p>
          <a:p>
            <a:r>
              <a:rPr lang="en-US" dirty="0"/>
              <a:t>1 to 10-row coil options</a:t>
            </a:r>
          </a:p>
          <a:p>
            <a:r>
              <a:rPr lang="en-US" altLang="en-US" dirty="0"/>
              <a:t>Single or optional double wall cabinet design</a:t>
            </a:r>
          </a:p>
          <a:p>
            <a:pPr lvl="1"/>
            <a:r>
              <a:rPr lang="en-US" altLang="en-US" dirty="0"/>
              <a:t>Solid or perforated liner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AH Series – Belt Drive Fan Coils</a:t>
            </a:r>
            <a:endParaRPr lang="en-US" dirty="0"/>
          </a:p>
        </p:txBody>
      </p:sp>
      <p:pic>
        <p:nvPicPr>
          <p:cNvPr id="6" name="Picture 5" descr="AH - Delu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5187"/>
            <a:ext cx="2925781" cy="187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:\Customer Service\Applied Fan Coils\Fan Coil Documents\AH\AV-B(3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8" y="3962400"/>
            <a:ext cx="2321138" cy="271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7730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3149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57282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8032</TotalTime>
  <Words>719</Words>
  <Application>Microsoft Macintosh PowerPoint</Application>
  <PresentationFormat>Widescreen</PresentationFormat>
  <Paragraphs>172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Book Antiqua</vt:lpstr>
      <vt:lpstr>Calibri</vt:lpstr>
      <vt:lpstr>Calibri Light</vt:lpstr>
      <vt:lpstr>Franklin Gothic Medium Cond</vt:lpstr>
      <vt:lpstr>Open Sans</vt:lpstr>
      <vt:lpstr>Open Sans Light</vt:lpstr>
      <vt:lpstr>Times</vt:lpstr>
      <vt:lpstr>Wingdings 2</vt:lpstr>
      <vt:lpstr>Office Theme</vt:lpstr>
      <vt:lpstr>PowerPoint Presentation</vt:lpstr>
      <vt:lpstr>HC Series - Horizontal Fan Coils</vt:lpstr>
      <vt:lpstr>HP Series - Horizontal Fan Coils</vt:lpstr>
      <vt:lpstr>HC/HP Series – Feature &amp; Benefits</vt:lpstr>
      <vt:lpstr>HC/HP Series – Feature &amp; Benefits</vt:lpstr>
      <vt:lpstr>VW Series –Vertical Console Fan Coils</vt:lpstr>
      <vt:lpstr>VW Series – Vertical Lowboy Fan Coils</vt:lpstr>
      <vt:lpstr>VC Series - Vertical Fan Coils</vt:lpstr>
      <vt:lpstr>AH Series – Belt Drive Fan Coils</vt:lpstr>
      <vt:lpstr>AH Series – Features &amp; Benefits</vt:lpstr>
      <vt:lpstr>AH Series-Cast Iron Pulley w/ Sheave</vt:lpstr>
      <vt:lpstr>Valve Package - Options</vt:lpstr>
      <vt:lpstr>Valve Package - Options</vt:lpstr>
      <vt:lpstr>Drain Pan - Options</vt:lpstr>
      <vt:lpstr>Air Filter - Options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Sibert</dc:creator>
  <cp:lastModifiedBy>Tony Landers</cp:lastModifiedBy>
  <cp:revision>72</cp:revision>
  <dcterms:created xsi:type="dcterms:W3CDTF">2021-03-25T19:08:37Z</dcterms:created>
  <dcterms:modified xsi:type="dcterms:W3CDTF">2024-10-31T19:20:10Z</dcterms:modified>
</cp:coreProperties>
</file>