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73" r:id="rId2"/>
    <p:sldId id="1885" r:id="rId3"/>
    <p:sldId id="1839" r:id="rId4"/>
    <p:sldId id="1841" r:id="rId5"/>
    <p:sldId id="1840" r:id="rId6"/>
    <p:sldId id="1842" r:id="rId7"/>
    <p:sldId id="1847" r:id="rId8"/>
    <p:sldId id="1843" r:id="rId9"/>
    <p:sldId id="1848" r:id="rId10"/>
    <p:sldId id="1853" r:id="rId11"/>
    <p:sldId id="1849" r:id="rId12"/>
    <p:sldId id="2020" r:id="rId13"/>
    <p:sldId id="1854" r:id="rId14"/>
    <p:sldId id="2123" r:id="rId15"/>
    <p:sldId id="2124" r:id="rId16"/>
    <p:sldId id="1851" r:id="rId17"/>
    <p:sldId id="1856" r:id="rId18"/>
    <p:sldId id="1852" r:id="rId19"/>
    <p:sldId id="1857" r:id="rId20"/>
    <p:sldId id="1844" r:id="rId21"/>
    <p:sldId id="1845" r:id="rId22"/>
    <p:sldId id="1846" r:id="rId23"/>
    <p:sldId id="1858" r:id="rId24"/>
    <p:sldId id="1859" r:id="rId25"/>
    <p:sldId id="1860" r:id="rId26"/>
    <p:sldId id="1861" r:id="rId27"/>
    <p:sldId id="1865" r:id="rId28"/>
    <p:sldId id="1862" r:id="rId29"/>
    <p:sldId id="1863" r:id="rId30"/>
    <p:sldId id="1886" r:id="rId31"/>
    <p:sldId id="1866" r:id="rId32"/>
    <p:sldId id="2125" r:id="rId33"/>
    <p:sldId id="2143" r:id="rId34"/>
    <p:sldId id="2126" r:id="rId35"/>
    <p:sldId id="2127" r:id="rId36"/>
    <p:sldId id="1879" r:id="rId37"/>
    <p:sldId id="1871" r:id="rId38"/>
    <p:sldId id="2128" r:id="rId39"/>
    <p:sldId id="1872" r:id="rId40"/>
    <p:sldId id="1873" r:id="rId41"/>
    <p:sldId id="1874" r:id="rId42"/>
    <p:sldId id="2129" r:id="rId43"/>
    <p:sldId id="2130" r:id="rId44"/>
    <p:sldId id="2131" r:id="rId45"/>
    <p:sldId id="2132" r:id="rId46"/>
    <p:sldId id="2024" r:id="rId47"/>
    <p:sldId id="2025" r:id="rId48"/>
    <p:sldId id="2133" r:id="rId49"/>
    <p:sldId id="2134" r:id="rId50"/>
    <p:sldId id="2135" r:id="rId51"/>
    <p:sldId id="2028" r:id="rId52"/>
    <p:sldId id="2136" r:id="rId53"/>
    <p:sldId id="2031" r:id="rId54"/>
    <p:sldId id="2032" r:id="rId55"/>
    <p:sldId id="2137" r:id="rId56"/>
    <p:sldId id="2138" r:id="rId57"/>
    <p:sldId id="2139" r:id="rId58"/>
    <p:sldId id="2140" r:id="rId59"/>
    <p:sldId id="2141" r:id="rId60"/>
    <p:sldId id="1884" r:id="rId61"/>
    <p:sldId id="1877" r:id="rId62"/>
    <p:sldId id="2142" r:id="rId63"/>
    <p:sldId id="1881" r:id="rId64"/>
    <p:sldId id="1880" r:id="rId65"/>
    <p:sldId id="183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5A"/>
    <a:srgbClr val="E75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77" autoAdjust="0"/>
    <p:restoredTop sz="94802"/>
  </p:normalViewPr>
  <p:slideViewPr>
    <p:cSldViewPr snapToGrid="0">
      <p:cViewPr varScale="1">
        <p:scale>
          <a:sx n="147" d="100"/>
          <a:sy n="147" d="100"/>
        </p:scale>
        <p:origin x="4232" y="20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" d="1"/>
        <a:sy n="1" d="1"/>
      </p:scale>
      <p:origin x="0" y="-73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614F8-4E6A-4A55-8979-F4ACBC5DD492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70457-55B5-4B5D-9AA6-61C2656D8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30186" indent="-319302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77210" indent="-25544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88094" indent="-25544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98978" indent="-25544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9862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320745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831629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342513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99284">
              <a:spcBef>
                <a:spcPct val="0"/>
              </a:spcBef>
              <a:defRPr/>
            </a:pPr>
            <a:fld id="{DC44E540-C94A-4F45-9830-E150BC389E05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defTabSz="999284">
                <a:spcBef>
                  <a:spcPct val="0"/>
                </a:spcBef>
                <a:defRPr/>
              </a:pPr>
              <a:t>1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2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30186" indent="-319302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77210" indent="-25544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88094" indent="-25544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98978" indent="-25544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809862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320745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831629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342513" indent="-25544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99284">
              <a:spcBef>
                <a:spcPct val="0"/>
              </a:spcBef>
              <a:defRPr/>
            </a:pPr>
            <a:fld id="{DC44E540-C94A-4F45-9830-E150BC389E05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defTabSz="999284">
                <a:spcBef>
                  <a:spcPct val="0"/>
                </a:spcBef>
                <a:defRPr/>
              </a:pPr>
              <a:t>65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2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52500"/>
            <a:ext cx="116332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BF0DEB7-784C-418C-9E54-4C248687D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C53A2C2-52D2-4908-BCCF-317C19E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83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57F94B-7D4C-41C6-85D7-359CFA4ECA77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3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68800" y="952500"/>
            <a:ext cx="76200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3F5726E-E49C-445E-BFD6-C593C69F5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6329FB6-D6F6-4BFC-A210-C8F2FA62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9A5591-EA77-4750-AFA1-C507132DBD66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89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gineering drawing&#10;&#10;Description automatically generated">
            <a:extLst>
              <a:ext uri="{FF2B5EF4-FFF2-40B4-BE49-F238E27FC236}">
                <a16:creationId xmlns:a16="http://schemas.microsoft.com/office/drawing/2014/main" id="{26AF1E9A-E312-4F4D-8D49-BCCB0B1D1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48" cy="810967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AF5BDB-1FEB-4281-9DA5-C8A37A6B3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6848"/>
            <a:ext cx="9144000" cy="1150951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3E90D-DD41-41D4-80B8-3499CACD6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0709" y="1657891"/>
            <a:ext cx="4747430" cy="18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7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48400" y="914401"/>
            <a:ext cx="5689600" cy="57963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E12049F-4FEB-4B80-9931-5BFFD75B4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050F0A8-D178-40DC-901E-D4A7C834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EEC687-9ED7-4ACC-9E97-84879B9C6D3A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7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0B10C-53FA-4799-BD91-F02297AE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FAAF2-97E6-44CA-B76A-5DEE5028A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C261-4AF2-4D13-AD3B-0C1200FD5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8D9E-4856-42D1-9420-0574D9A0209D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B3FD-EB6A-43F6-9E13-5B724DC8E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D337-D69B-41D6-AAB4-C9CC44C5C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F5AF-C01E-4EF4-9BCA-8C1AF5B03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5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1" r:id="rId3"/>
    <p:sldLayoutId id="214748367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mailto:ISC-noreply@whalencompany.co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5B688-226F-43FE-9F74-F20F84DD15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dirty="0">
                <a:latin typeface="Arial"/>
              </a:rPr>
              <a:t>Integrated Sales Center (ISC) Overview</a:t>
            </a:r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9598EBE-7ED1-4C9B-B65D-4184D907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46" y="5670991"/>
            <a:ext cx="2746954" cy="8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404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5972-CF26-42F3-9DAE-7BCE6926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00" y="1129472"/>
            <a:ext cx="11633200" cy="5174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 Homepage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780BF-B822-49DD-840A-DF3E7A9436B0}"/>
              </a:ext>
            </a:extLst>
          </p:cNvPr>
          <p:cNvSpPr/>
          <p:nvPr/>
        </p:nvSpPr>
        <p:spPr>
          <a:xfrm>
            <a:off x="5267458" y="2151401"/>
            <a:ext cx="1375586" cy="5113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8033097-9328-4D4E-B9D0-55766647A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208331"/>
            <a:ext cx="5740400" cy="520810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05C1C5-5F65-4FB1-A1FD-2D772D1CBE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Monthly lead times are posted to the ISC Homepage for new construction and aftermarket products.</a:t>
            </a:r>
          </a:p>
          <a:p>
            <a:endParaRPr lang="en-US" dirty="0"/>
          </a:p>
          <a:p>
            <a:r>
              <a:rPr lang="en-US" dirty="0"/>
              <a:t>Exchange rate information is also posted.</a:t>
            </a:r>
          </a:p>
          <a:p>
            <a:endParaRPr lang="en-US" dirty="0"/>
          </a:p>
          <a:p>
            <a:r>
              <a:rPr lang="en-US" dirty="0"/>
              <a:t>Lead Time Archives are also available if you need to look back and review.</a:t>
            </a:r>
          </a:p>
          <a:p>
            <a:endParaRPr lang="en-US" dirty="0"/>
          </a:p>
          <a:p>
            <a:r>
              <a:rPr lang="en-US" dirty="0"/>
              <a:t>Updated every month or more frequently if necessary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No need to wait for a reply from your RM.  This is always current information.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0B263D-5A2B-43E4-AE20-6CB68AE9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Time &amp; Exchange Rates</a:t>
            </a:r>
          </a:p>
        </p:txBody>
      </p:sp>
    </p:spTree>
    <p:extLst>
      <p:ext uri="{BB962C8B-B14F-4D97-AF65-F5344CB8AC3E}">
        <p14:creationId xmlns:p14="http://schemas.microsoft.com/office/powerpoint/2010/main" val="3853410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9A8E60-6614-42C4-BEDC-384103089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672" y="857609"/>
            <a:ext cx="10860656" cy="57531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4DBBC03-F646-4717-9DD1-B19CF908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Lead Time – Online Access</a:t>
            </a:r>
          </a:p>
        </p:txBody>
      </p:sp>
    </p:spTree>
    <p:extLst>
      <p:ext uri="{BB962C8B-B14F-4D97-AF65-F5344CB8AC3E}">
        <p14:creationId xmlns:p14="http://schemas.microsoft.com/office/powerpoint/2010/main" val="464137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5972-CF26-42F3-9DAE-7BCE6926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00" y="1251262"/>
            <a:ext cx="11633200" cy="5174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 Homepage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780BF-B822-49DD-840A-DF3E7A9436B0}"/>
              </a:ext>
            </a:extLst>
          </p:cNvPr>
          <p:cNvSpPr/>
          <p:nvPr/>
        </p:nvSpPr>
        <p:spPr>
          <a:xfrm>
            <a:off x="3885917" y="2287843"/>
            <a:ext cx="1424089" cy="4768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3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F1FF38-F221-4EB2-BF2A-4BAD7163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Standard performance schedules are available to allow copy &amp; paster to an engineer's schedule</a:t>
            </a:r>
          </a:p>
          <a:p>
            <a:endParaRPr lang="en-US" dirty="0"/>
          </a:p>
          <a:p>
            <a:r>
              <a:rPr lang="en-US" dirty="0"/>
              <a:t>Riser sizing tools to help size risers</a:t>
            </a:r>
          </a:p>
          <a:p>
            <a:endParaRPr lang="en-US" dirty="0"/>
          </a:p>
          <a:p>
            <a:r>
              <a:rPr lang="en-US" dirty="0"/>
              <a:t>Product presentations to learn &amp; familiarize yourself and engineers with Whalen products</a:t>
            </a:r>
          </a:p>
          <a:p>
            <a:endParaRPr lang="en-US" dirty="0"/>
          </a:p>
          <a:p>
            <a:r>
              <a:rPr lang="en-US" dirty="0"/>
              <a:t>Marketing material to help you sell</a:t>
            </a:r>
          </a:p>
          <a:p>
            <a:endParaRPr lang="en-US" dirty="0"/>
          </a:p>
          <a:p>
            <a:r>
              <a:rPr lang="en-US" dirty="0"/>
              <a:t>Material for Online training classes</a:t>
            </a:r>
          </a:p>
        </p:txBody>
      </p:sp>
      <p:pic>
        <p:nvPicPr>
          <p:cNvPr id="3" name="Content Placeholder 2" descr="Graphical user interface&#10;&#10;Description automatically generated">
            <a:extLst>
              <a:ext uri="{FF2B5EF4-FFF2-40B4-BE49-F238E27FC236}">
                <a16:creationId xmlns:a16="http://schemas.microsoft.com/office/drawing/2014/main" id="{5CCF5873-6CE5-4F52-BCBE-41D6AC9B32F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98567"/>
            <a:ext cx="5689600" cy="342762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D0B263D-5A2B-43E4-AE20-6CB68AE9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Presentations &amp; Sales Tools</a:t>
            </a:r>
          </a:p>
        </p:txBody>
      </p:sp>
    </p:spTree>
    <p:extLst>
      <p:ext uri="{BB962C8B-B14F-4D97-AF65-F5344CB8AC3E}">
        <p14:creationId xmlns:p14="http://schemas.microsoft.com/office/powerpoint/2010/main" val="3899827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5972-CF26-42F3-9DAE-7BCE6926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00" y="1168134"/>
            <a:ext cx="11633200" cy="5174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 Homepage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780BF-B822-49DD-840A-DF3E7A9436B0}"/>
              </a:ext>
            </a:extLst>
          </p:cNvPr>
          <p:cNvSpPr/>
          <p:nvPr/>
        </p:nvSpPr>
        <p:spPr>
          <a:xfrm>
            <a:off x="6645543" y="2191543"/>
            <a:ext cx="1261528" cy="5027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ble&#10;&#10;Description automatically generated">
            <a:extLst>
              <a:ext uri="{FF2B5EF4-FFF2-40B4-BE49-F238E27FC236}">
                <a16:creationId xmlns:a16="http://schemas.microsoft.com/office/drawing/2014/main" id="{A1189A65-4CE7-441D-8F44-27331B107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05647" y="854240"/>
            <a:ext cx="3735505" cy="5795963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A05C1C5-5F65-4FB1-A1FD-2D772D1CBE4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Single page sheet with models and sizes.</a:t>
            </a:r>
          </a:p>
          <a:p>
            <a:endParaRPr lang="en-US" dirty="0"/>
          </a:p>
          <a:p>
            <a:r>
              <a:rPr lang="en-US" dirty="0"/>
              <a:t>Information to help you identify competitive units for heat pump and fan coil units.</a:t>
            </a:r>
          </a:p>
          <a:p>
            <a:endParaRPr lang="en-US" dirty="0"/>
          </a:p>
          <a:p>
            <a:r>
              <a:rPr lang="en-US" dirty="0"/>
              <a:t>Model numbers include links to competitive websites to ease product comparison.</a:t>
            </a:r>
          </a:p>
          <a:p>
            <a:endParaRPr lang="en-US" dirty="0"/>
          </a:p>
          <a:p>
            <a:r>
              <a:rPr lang="en-US" dirty="0"/>
              <a:t>Can easily see where product gaps exist.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0B263D-5A2B-43E4-AE20-6CB68AE9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Information</a:t>
            </a:r>
          </a:p>
        </p:txBody>
      </p:sp>
    </p:spTree>
    <p:extLst>
      <p:ext uri="{BB962C8B-B14F-4D97-AF65-F5344CB8AC3E}">
        <p14:creationId xmlns:p14="http://schemas.microsoft.com/office/powerpoint/2010/main" val="301281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5972-CF26-42F3-9DAE-7BCE6926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00" y="1242025"/>
            <a:ext cx="11633200" cy="5174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 Homepage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780BF-B822-49DD-840A-DF3E7A9436B0}"/>
              </a:ext>
            </a:extLst>
          </p:cNvPr>
          <p:cNvSpPr/>
          <p:nvPr/>
        </p:nvSpPr>
        <p:spPr>
          <a:xfrm>
            <a:off x="5332308" y="2707719"/>
            <a:ext cx="1379043" cy="50271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2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F1FF38-F221-4EB2-BF2A-4BAD7163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Factory tour video</a:t>
            </a:r>
          </a:p>
          <a:p>
            <a:endParaRPr lang="en-US" sz="2200" dirty="0"/>
          </a:p>
          <a:p>
            <a:r>
              <a:rPr lang="en-US" sz="2200" dirty="0"/>
              <a:t>Introduction to the Whalen management </a:t>
            </a:r>
            <a:br>
              <a:rPr lang="en-US" sz="2200" dirty="0"/>
            </a:br>
            <a:r>
              <a:rPr lang="en-US" sz="2200" dirty="0"/>
              <a:t>team</a:t>
            </a:r>
          </a:p>
          <a:p>
            <a:endParaRPr lang="en-US" sz="2200" dirty="0"/>
          </a:p>
          <a:p>
            <a:r>
              <a:rPr lang="en-US" sz="2200" dirty="0"/>
              <a:t>ISC training videos.</a:t>
            </a:r>
          </a:p>
          <a:p>
            <a:pPr lvl="1"/>
            <a:r>
              <a:rPr lang="en-US" sz="2200" dirty="0"/>
              <a:t>Full length or specific topics</a:t>
            </a:r>
          </a:p>
          <a:p>
            <a:pPr lvl="1"/>
            <a:endParaRPr lang="en-US" sz="2200" dirty="0"/>
          </a:p>
          <a:p>
            <a:r>
              <a:rPr lang="en-US" sz="2200" dirty="0"/>
              <a:t>Will continue to add additional training </a:t>
            </a:r>
            <a:br>
              <a:rPr lang="en-US" sz="2200" dirty="0"/>
            </a:br>
            <a:r>
              <a:rPr lang="en-US" sz="2200" dirty="0"/>
              <a:t>topics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0B263D-5A2B-43E4-AE20-6CB68AE9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Videos</a:t>
            </a:r>
          </a:p>
        </p:txBody>
      </p:sp>
      <p:pic>
        <p:nvPicPr>
          <p:cNvPr id="3" name="Content Placeholder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45632AC-C4DC-41AE-8DDC-66F449D08A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47" y="892341"/>
            <a:ext cx="6347154" cy="4516544"/>
          </a:xfrm>
        </p:spPr>
      </p:pic>
    </p:spTree>
    <p:extLst>
      <p:ext uri="{BB962C8B-B14F-4D97-AF65-F5344CB8AC3E}">
        <p14:creationId xmlns:p14="http://schemas.microsoft.com/office/powerpoint/2010/main" val="1000262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5972-CF26-42F3-9DAE-7BCE6926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00" y="1242025"/>
            <a:ext cx="11633200" cy="5174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 Homepage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780BF-B822-49DD-840A-DF3E7A9436B0}"/>
              </a:ext>
            </a:extLst>
          </p:cNvPr>
          <p:cNvSpPr/>
          <p:nvPr/>
        </p:nvSpPr>
        <p:spPr>
          <a:xfrm>
            <a:off x="2629156" y="2251928"/>
            <a:ext cx="1444800" cy="5113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">
            <a:extLst>
              <a:ext uri="{FF2B5EF4-FFF2-40B4-BE49-F238E27FC236}">
                <a16:creationId xmlns:a16="http://schemas.microsoft.com/office/drawing/2014/main" id="{A26101D6-3385-4A04-8471-013EFA79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25" y="2119917"/>
            <a:ext cx="5691583" cy="438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549"/>
              </a:buClr>
              <a:buChar char="•"/>
              <a:defRPr sz="320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549"/>
              </a:buClr>
              <a:buChar char="–"/>
              <a:defRPr sz="280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549"/>
              </a:buClr>
              <a:buChar char="•"/>
              <a:defRPr sz="240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549"/>
              </a:buClr>
              <a:buChar char="–"/>
              <a:defRPr sz="200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549"/>
              </a:buClr>
              <a:buChar char="»"/>
              <a:defRPr sz="200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solidFill>
                  <a:schemeClr val="tx1"/>
                </a:solidFill>
                <a:latin typeface="Open Sans Light"/>
              </a:rPr>
              <a:t>Assembly process</a:t>
            </a:r>
          </a:p>
          <a:p>
            <a:pPr lvl="1"/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Cabinet / Refrigeration chassis </a:t>
            </a:r>
            <a:r>
              <a:rPr lang="en-US" sz="1800" b="1" kern="0" dirty="0">
                <a:solidFill>
                  <a:srgbClr val="FF0000"/>
                </a:solidFill>
                <a:latin typeface="Open Sans Light"/>
              </a:rPr>
              <a:t>– Product Family</a:t>
            </a:r>
          </a:p>
          <a:p>
            <a:pPr lvl="1"/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Risers</a:t>
            </a:r>
            <a:r>
              <a:rPr lang="en-US" sz="1800" kern="0" dirty="0">
                <a:latin typeface="Open Sans Light"/>
              </a:rPr>
              <a:t> </a:t>
            </a:r>
            <a:r>
              <a:rPr lang="en-US" sz="1800" b="1" kern="0" dirty="0">
                <a:solidFill>
                  <a:srgbClr val="FF0000"/>
                </a:solidFill>
                <a:latin typeface="Open Sans Light"/>
              </a:rPr>
              <a:t>– Specific to each Product Family</a:t>
            </a:r>
          </a:p>
          <a:p>
            <a:pPr lvl="1"/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Return air sound panel </a:t>
            </a:r>
            <a:r>
              <a:rPr lang="en-US" sz="1800" b="1" kern="0" dirty="0">
                <a:solidFill>
                  <a:srgbClr val="7030A0"/>
                </a:solidFill>
                <a:latin typeface="Open Sans Light"/>
              </a:rPr>
              <a:t>- Accessory</a:t>
            </a:r>
          </a:p>
          <a:p>
            <a:pPr lvl="1"/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Hose kit </a:t>
            </a:r>
            <a:r>
              <a:rPr lang="en-US" sz="1800" b="1" kern="0" dirty="0">
                <a:solidFill>
                  <a:srgbClr val="7030A0"/>
                </a:solidFill>
                <a:latin typeface="Open Sans Light"/>
              </a:rPr>
              <a:t>- Accessory</a:t>
            </a:r>
          </a:p>
          <a:p>
            <a:pPr lvl="1"/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Thermostat</a:t>
            </a:r>
            <a:r>
              <a:rPr lang="en-US" sz="1800" kern="0" dirty="0">
                <a:latin typeface="Open Sans Light"/>
              </a:rPr>
              <a:t> </a:t>
            </a:r>
            <a:r>
              <a:rPr lang="en-US" sz="1800" b="1" kern="0" dirty="0">
                <a:solidFill>
                  <a:srgbClr val="7030A0"/>
                </a:solidFill>
                <a:latin typeface="Open Sans Light"/>
              </a:rPr>
              <a:t>- Accessory</a:t>
            </a:r>
          </a:p>
          <a:p>
            <a:pPr lvl="1"/>
            <a:r>
              <a:rPr lang="en-US" sz="1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</a:rPr>
              <a:t>Supply air grille </a:t>
            </a:r>
            <a:r>
              <a:rPr lang="en-US" sz="1800" b="1" kern="0" dirty="0">
                <a:solidFill>
                  <a:srgbClr val="7030A0"/>
                </a:solidFill>
                <a:latin typeface="Open Sans Light"/>
              </a:rPr>
              <a:t>– Accessory</a:t>
            </a:r>
          </a:p>
          <a:p>
            <a:pPr lvl="1"/>
            <a:endParaRPr lang="en-US" sz="1800" b="1" kern="0" dirty="0">
              <a:solidFill>
                <a:srgbClr val="7030A0"/>
              </a:solidFill>
              <a:latin typeface="Open Sans Light"/>
            </a:endParaRPr>
          </a:p>
          <a:p>
            <a:r>
              <a:rPr lang="en-US" sz="2200" b="1" kern="0" dirty="0">
                <a:solidFill>
                  <a:schemeClr val="tx1"/>
                </a:solidFill>
                <a:latin typeface="Open Sans Light"/>
              </a:rPr>
              <a:t>Everything must be added!</a:t>
            </a:r>
          </a:p>
          <a:p>
            <a:endParaRPr lang="en-US" sz="1000" b="1" kern="0" dirty="0">
              <a:solidFill>
                <a:schemeClr val="tx1"/>
              </a:solidFill>
              <a:latin typeface="Open Sans Light"/>
            </a:endParaRPr>
          </a:p>
          <a:p>
            <a:r>
              <a:rPr lang="en-US" sz="2200" b="1" kern="0" dirty="0">
                <a:solidFill>
                  <a:schemeClr val="tx1"/>
                </a:solidFill>
                <a:latin typeface="Open Sans Light"/>
              </a:rPr>
              <a:t>Nothing is included with the unit.  Even if required to operate.</a:t>
            </a:r>
          </a:p>
          <a:p>
            <a:pPr lvl="1"/>
            <a:endParaRPr lang="en-US" sz="2000" kern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E1A398-73F8-4E3B-A50C-C82263CCC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53771" y="679124"/>
            <a:ext cx="4527105" cy="57531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B3A0A1-5967-425A-B4BB-3B851206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Stack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C4CB6-EF4B-41FA-9670-58270ECA9F06}"/>
              </a:ext>
            </a:extLst>
          </p:cNvPr>
          <p:cNvSpPr txBox="1"/>
          <p:nvPr/>
        </p:nvSpPr>
        <p:spPr>
          <a:xfrm>
            <a:off x="10739621" y="5010343"/>
            <a:ext cx="144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</a:rPr>
              <a:t>Insulated Sound Reducing Panel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84FB37-63D5-4FCF-9D0D-BBD9C8F6B17F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80427" y="5179620"/>
            <a:ext cx="359194" cy="7994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oval" w="med" len="med"/>
          </a:ln>
          <a:effectLst/>
        </p:spPr>
      </p:cxn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F0657C0-74B9-4473-B6F2-461ABC8F0D67}"/>
              </a:ext>
            </a:extLst>
          </p:cNvPr>
          <p:cNvSpPr/>
          <p:nvPr/>
        </p:nvSpPr>
        <p:spPr bwMode="auto">
          <a:xfrm>
            <a:off x="10739620" y="5018067"/>
            <a:ext cx="1383053" cy="600863"/>
          </a:xfrm>
          <a:prstGeom prst="roundRect">
            <a:avLst/>
          </a:prstGeom>
          <a:noFill/>
          <a:ln w="1270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A6D63A-6B54-410F-B3DB-A51CA294D307}"/>
              </a:ext>
            </a:extLst>
          </p:cNvPr>
          <p:cNvSpPr txBox="1"/>
          <p:nvPr/>
        </p:nvSpPr>
        <p:spPr>
          <a:xfrm>
            <a:off x="10134033" y="1545250"/>
            <a:ext cx="1748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Room Wall Assembly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067CF2-DEEE-472B-80E5-CC0D15316631}"/>
              </a:ext>
            </a:extLst>
          </p:cNvPr>
          <p:cNvCxnSpPr>
            <a:cxnSpLocks/>
          </p:cNvCxnSpPr>
          <p:nvPr/>
        </p:nvCxnSpPr>
        <p:spPr bwMode="auto">
          <a:xfrm flipH="1">
            <a:off x="9774838" y="1714527"/>
            <a:ext cx="359194" cy="7994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oval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6CEAF4-93B6-499D-B149-366A063F1A11}"/>
              </a:ext>
            </a:extLst>
          </p:cNvPr>
          <p:cNvSpPr txBox="1"/>
          <p:nvPr/>
        </p:nvSpPr>
        <p:spPr>
          <a:xfrm>
            <a:off x="7091797" y="5977729"/>
            <a:ext cx="268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Cabinet Inner Panel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DC6C19-93A9-4031-B237-59837337BC4D}"/>
              </a:ext>
            </a:extLst>
          </p:cNvPr>
          <p:cNvCxnSpPr>
            <a:cxnSpLocks/>
          </p:cNvCxnSpPr>
          <p:nvPr/>
        </p:nvCxnSpPr>
        <p:spPr bwMode="auto">
          <a:xfrm flipV="1">
            <a:off x="8753906" y="5703868"/>
            <a:ext cx="682292" cy="442464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oval" w="med" len="med"/>
          </a:ln>
          <a:effectLst/>
        </p:spPr>
      </p:cxn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7D9163EA-2A22-42C2-8263-8A52FE514EB4}"/>
              </a:ext>
            </a:extLst>
          </p:cNvPr>
          <p:cNvSpPr/>
          <p:nvPr/>
        </p:nvSpPr>
        <p:spPr bwMode="auto">
          <a:xfrm>
            <a:off x="7086211" y="5985547"/>
            <a:ext cx="1662109" cy="331261"/>
          </a:xfrm>
          <a:prstGeom prst="roundRect">
            <a:avLst/>
          </a:prstGeom>
          <a:noFill/>
          <a:ln w="1270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5EE0DD-C75F-43F3-B286-E62A82F79F17}"/>
              </a:ext>
            </a:extLst>
          </p:cNvPr>
          <p:cNvSpPr txBox="1"/>
          <p:nvPr/>
        </p:nvSpPr>
        <p:spPr>
          <a:xfrm>
            <a:off x="4242565" y="4920443"/>
            <a:ext cx="268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Refrigeration Chassis</a:t>
            </a:r>
          </a:p>
        </p:txBody>
      </p:sp>
      <p:sp>
        <p:nvSpPr>
          <p:cNvPr id="23" name="Rounded Rectangle 39">
            <a:extLst>
              <a:ext uri="{FF2B5EF4-FFF2-40B4-BE49-F238E27FC236}">
                <a16:creationId xmlns:a16="http://schemas.microsoft.com/office/drawing/2014/main" id="{0E621681-A44B-471E-B336-769B56AE7144}"/>
              </a:ext>
            </a:extLst>
          </p:cNvPr>
          <p:cNvSpPr/>
          <p:nvPr/>
        </p:nvSpPr>
        <p:spPr bwMode="auto">
          <a:xfrm>
            <a:off x="10134032" y="1540903"/>
            <a:ext cx="1748578" cy="331261"/>
          </a:xfrm>
          <a:prstGeom prst="roundRect">
            <a:avLst/>
          </a:prstGeom>
          <a:noFill/>
          <a:ln w="1270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B267CE-0576-44C0-9651-D5A6F7AC8E0F}"/>
              </a:ext>
            </a:extLst>
          </p:cNvPr>
          <p:cNvCxnSpPr>
            <a:cxnSpLocks/>
          </p:cNvCxnSpPr>
          <p:nvPr/>
        </p:nvCxnSpPr>
        <p:spPr bwMode="auto">
          <a:xfrm>
            <a:off x="5987546" y="5103609"/>
            <a:ext cx="2927284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oval" w="med" len="med"/>
          </a:ln>
          <a:effectLst/>
        </p:spPr>
      </p:cxnSp>
      <p:sp>
        <p:nvSpPr>
          <p:cNvPr id="28" name="Rounded Rectangle 39">
            <a:extLst>
              <a:ext uri="{FF2B5EF4-FFF2-40B4-BE49-F238E27FC236}">
                <a16:creationId xmlns:a16="http://schemas.microsoft.com/office/drawing/2014/main" id="{26F95FAC-7707-4AE6-9020-DDA236651902}"/>
              </a:ext>
            </a:extLst>
          </p:cNvPr>
          <p:cNvSpPr/>
          <p:nvPr/>
        </p:nvSpPr>
        <p:spPr bwMode="auto">
          <a:xfrm>
            <a:off x="4274654" y="4927736"/>
            <a:ext cx="1712892" cy="331261"/>
          </a:xfrm>
          <a:prstGeom prst="roundRect">
            <a:avLst/>
          </a:prstGeom>
          <a:noFill/>
          <a:ln w="1270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B03A48-790E-400F-8236-1714BB2254B8}"/>
              </a:ext>
            </a:extLst>
          </p:cNvPr>
          <p:cNvSpPr txBox="1"/>
          <p:nvPr/>
        </p:nvSpPr>
        <p:spPr>
          <a:xfrm>
            <a:off x="4676539" y="1883334"/>
            <a:ext cx="280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Vertical Stack Cabinet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48913F-C4CB-40B1-B451-BB03AA52101C}"/>
              </a:ext>
            </a:extLst>
          </p:cNvPr>
          <p:cNvCxnSpPr>
            <a:cxnSpLocks/>
          </p:cNvCxnSpPr>
          <p:nvPr/>
        </p:nvCxnSpPr>
        <p:spPr bwMode="auto">
          <a:xfrm>
            <a:off x="6460041" y="2052611"/>
            <a:ext cx="700849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oval" w="med" len="med"/>
          </a:ln>
          <a:effectLst/>
        </p:spPr>
      </p:cxn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48B06D37-B572-4BD6-876E-1DB3A082324F}"/>
              </a:ext>
            </a:extLst>
          </p:cNvPr>
          <p:cNvSpPr/>
          <p:nvPr/>
        </p:nvSpPr>
        <p:spPr bwMode="auto">
          <a:xfrm>
            <a:off x="4732986" y="1891344"/>
            <a:ext cx="1713903" cy="331261"/>
          </a:xfrm>
          <a:prstGeom prst="roundRect">
            <a:avLst/>
          </a:prstGeom>
          <a:noFill/>
          <a:ln w="1270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48B27E-47E6-4AAE-BDCB-CA1F5B534DE7}"/>
              </a:ext>
            </a:extLst>
          </p:cNvPr>
          <p:cNvSpPr txBox="1"/>
          <p:nvPr/>
        </p:nvSpPr>
        <p:spPr>
          <a:xfrm>
            <a:off x="7014083" y="669606"/>
            <a:ext cx="2806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</a:rPr>
              <a:t>Supply / Return Risers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370EE4-61CC-4E3D-989E-95EE35017794}"/>
              </a:ext>
            </a:extLst>
          </p:cNvPr>
          <p:cNvCxnSpPr>
            <a:cxnSpLocks/>
          </p:cNvCxnSpPr>
          <p:nvPr/>
        </p:nvCxnSpPr>
        <p:spPr bwMode="auto">
          <a:xfrm>
            <a:off x="7615068" y="1007823"/>
            <a:ext cx="128688" cy="509158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oval" w="med" len="med"/>
          </a:ln>
          <a:effectLst/>
        </p:spPr>
      </p:cxnSp>
      <p:sp>
        <p:nvSpPr>
          <p:cNvPr id="39" name="Rounded Rectangle 39">
            <a:extLst>
              <a:ext uri="{FF2B5EF4-FFF2-40B4-BE49-F238E27FC236}">
                <a16:creationId xmlns:a16="http://schemas.microsoft.com/office/drawing/2014/main" id="{39AC4BF5-F99D-4D7B-95BC-75AB3EE1D101}"/>
              </a:ext>
            </a:extLst>
          </p:cNvPr>
          <p:cNvSpPr/>
          <p:nvPr/>
        </p:nvSpPr>
        <p:spPr bwMode="auto">
          <a:xfrm>
            <a:off x="7054189" y="677424"/>
            <a:ext cx="1739562" cy="331261"/>
          </a:xfrm>
          <a:prstGeom prst="roundRect">
            <a:avLst/>
          </a:prstGeom>
          <a:noFill/>
          <a:ln w="1270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BDA1C5-466D-48BD-B7A7-3F372CC50A57}"/>
              </a:ext>
            </a:extLst>
          </p:cNvPr>
          <p:cNvSpPr txBox="1"/>
          <p:nvPr/>
        </p:nvSpPr>
        <p:spPr>
          <a:xfrm>
            <a:off x="10061437" y="2625850"/>
            <a:ext cx="115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Arial Narrow" panose="020B0606020202030204" pitchFamily="34" charset="0"/>
              </a:rPr>
              <a:t>Supply Grille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35FD89-EF1D-49DA-B1DD-D5A52BC0640D}"/>
              </a:ext>
            </a:extLst>
          </p:cNvPr>
          <p:cNvCxnSpPr>
            <a:cxnSpLocks/>
          </p:cNvCxnSpPr>
          <p:nvPr/>
        </p:nvCxnSpPr>
        <p:spPr bwMode="auto">
          <a:xfrm flipH="1">
            <a:off x="8782470" y="2795127"/>
            <a:ext cx="1278968" cy="0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oval" w="med" len="med"/>
          </a:ln>
          <a:effectLst/>
        </p:spPr>
      </p:cxnSp>
      <p:sp>
        <p:nvSpPr>
          <p:cNvPr id="4" name="Rounded Rectangle 39">
            <a:extLst>
              <a:ext uri="{FF2B5EF4-FFF2-40B4-BE49-F238E27FC236}">
                <a16:creationId xmlns:a16="http://schemas.microsoft.com/office/drawing/2014/main" id="{C505422B-0CF0-4B44-9CB7-26546BF1F366}"/>
              </a:ext>
            </a:extLst>
          </p:cNvPr>
          <p:cNvSpPr/>
          <p:nvPr/>
        </p:nvSpPr>
        <p:spPr bwMode="auto">
          <a:xfrm>
            <a:off x="10065439" y="2623357"/>
            <a:ext cx="1099283" cy="331261"/>
          </a:xfrm>
          <a:prstGeom prst="roundRect">
            <a:avLst/>
          </a:prstGeom>
          <a:noFill/>
          <a:ln w="12700" cap="sq" cmpd="sng" algn="ctr">
            <a:solidFill>
              <a:srgbClr val="007549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1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1D274E9-FFD0-47A4-8F1C-0FB52D83E7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3200" y="1935197"/>
            <a:ext cx="5740400" cy="375436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10A763-A76B-4037-95C6-355D71F18BE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Production schedules are Microsoft Excel documents used to identify airflow configuration, riser location.</a:t>
            </a:r>
          </a:p>
          <a:p>
            <a:endParaRPr lang="en-US" dirty="0"/>
          </a:p>
          <a:p>
            <a:r>
              <a:rPr lang="en-US" dirty="0"/>
              <a:t>Allows a final check to ensure what was configured in ISC matches what you intended to configure.</a:t>
            </a:r>
          </a:p>
          <a:p>
            <a:endParaRPr lang="en-US" dirty="0"/>
          </a:p>
          <a:p>
            <a:r>
              <a:rPr lang="en-US" dirty="0"/>
              <a:t>Ties unit tag to riser to cabinet to chassis / coil pack.</a:t>
            </a:r>
          </a:p>
          <a:p>
            <a:endParaRPr lang="en-US" dirty="0"/>
          </a:p>
          <a:p>
            <a:r>
              <a:rPr lang="en-US" dirty="0"/>
              <a:t>One line per unit</a:t>
            </a:r>
          </a:p>
          <a:p>
            <a:endParaRPr lang="en-US" dirty="0"/>
          </a:p>
          <a:p>
            <a:r>
              <a:rPr lang="en-US" dirty="0"/>
              <a:t>Required for every project regardless of size.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26E32FD-956F-4F2C-9414-149B6C4C6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Schedules</a:t>
            </a:r>
          </a:p>
        </p:txBody>
      </p:sp>
    </p:spTree>
    <p:extLst>
      <p:ext uri="{BB962C8B-B14F-4D97-AF65-F5344CB8AC3E}">
        <p14:creationId xmlns:p14="http://schemas.microsoft.com/office/powerpoint/2010/main" val="897090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5DA72DA-772C-4F93-ADA1-2AF74F24C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393841"/>
            <a:ext cx="11633200" cy="48704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Dashboard</a:t>
            </a:r>
          </a:p>
        </p:txBody>
      </p:sp>
    </p:spTree>
    <p:extLst>
      <p:ext uri="{BB962C8B-B14F-4D97-AF65-F5344CB8AC3E}">
        <p14:creationId xmlns:p14="http://schemas.microsoft.com/office/powerpoint/2010/main" val="2152271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D65570C-ED80-4143-A750-4C7D3570A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955937"/>
            <a:ext cx="11633200" cy="5746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Projects</a:t>
            </a:r>
          </a:p>
        </p:txBody>
      </p:sp>
    </p:spTree>
    <p:extLst>
      <p:ext uri="{BB962C8B-B14F-4D97-AF65-F5344CB8AC3E}">
        <p14:creationId xmlns:p14="http://schemas.microsoft.com/office/powerpoint/2010/main" val="4211397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2A335E0-70EB-4CD1-9ECD-99E9415C5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74" y="952500"/>
            <a:ext cx="10086452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D71570-E9EA-4B08-88A3-54393394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Users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7FC1BEB2-38AF-403E-B1D7-61738403C301}"/>
              </a:ext>
            </a:extLst>
          </p:cNvPr>
          <p:cNvSpPr/>
          <p:nvPr/>
        </p:nvSpPr>
        <p:spPr>
          <a:xfrm>
            <a:off x="4737420" y="1970479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945818A4-AFB6-4361-8AB4-A2484D2B92DA}"/>
              </a:ext>
            </a:extLst>
          </p:cNvPr>
          <p:cNvSpPr/>
          <p:nvPr/>
        </p:nvSpPr>
        <p:spPr>
          <a:xfrm rot="16200000">
            <a:off x="3871266" y="2565528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33F2CE-0EC7-4A5E-A0F5-5E29E89F48B3}"/>
              </a:ext>
            </a:extLst>
          </p:cNvPr>
          <p:cNvSpPr/>
          <p:nvPr/>
        </p:nvSpPr>
        <p:spPr>
          <a:xfrm>
            <a:off x="2522641" y="2622965"/>
            <a:ext cx="1291188" cy="5245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0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EF42EC-DE26-4130-A601-A96525430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301680"/>
            <a:ext cx="11633200" cy="505473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1FD1D4-F0DE-4EC0-A50C-E13B4342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New Project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FFC040-9266-4AEE-B0FC-0CECDDA06BE7}"/>
              </a:ext>
            </a:extLst>
          </p:cNvPr>
          <p:cNvSpPr/>
          <p:nvPr/>
        </p:nvSpPr>
        <p:spPr>
          <a:xfrm>
            <a:off x="1424442" y="2660490"/>
            <a:ext cx="3349737" cy="4686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9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30FD320B-4BAD-4CA0-95B1-57422500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5" y="952500"/>
            <a:ext cx="11485070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1FD1D4-F0DE-4EC0-A50C-E13B4342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Users to Project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D642B9-B645-462F-B20B-32DCFBAEE890}"/>
              </a:ext>
            </a:extLst>
          </p:cNvPr>
          <p:cNvSpPr/>
          <p:nvPr/>
        </p:nvSpPr>
        <p:spPr>
          <a:xfrm>
            <a:off x="8078714" y="2357221"/>
            <a:ext cx="3683621" cy="1231453"/>
          </a:xfrm>
          <a:prstGeom prst="roundRect">
            <a:avLst>
              <a:gd name="adj" fmla="val 1032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1C1DA52-31B5-440A-B580-28B5C44AA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302862"/>
            <a:ext cx="11633200" cy="50523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1FD1D4-F0DE-4EC0-A50C-E13B4342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Users to Project</a:t>
            </a:r>
          </a:p>
        </p:txBody>
      </p:sp>
    </p:spTree>
    <p:extLst>
      <p:ext uri="{BB962C8B-B14F-4D97-AF65-F5344CB8AC3E}">
        <p14:creationId xmlns:p14="http://schemas.microsoft.com/office/powerpoint/2010/main" val="884890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30FD320B-4BAD-4CA0-95B1-574225001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5" y="952500"/>
            <a:ext cx="11485070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1FD1D4-F0DE-4EC0-A50C-E13B4342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Documents to Project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237CFD-EF9B-4BB9-8355-4C9BB0794079}"/>
              </a:ext>
            </a:extLst>
          </p:cNvPr>
          <p:cNvSpPr/>
          <p:nvPr/>
        </p:nvSpPr>
        <p:spPr>
          <a:xfrm>
            <a:off x="8078714" y="3565700"/>
            <a:ext cx="3683621" cy="1824206"/>
          </a:xfrm>
          <a:prstGeom prst="roundRect">
            <a:avLst>
              <a:gd name="adj" fmla="val 1032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1798F1-4B66-497F-B045-18CC83954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953376"/>
            <a:ext cx="11633200" cy="575134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A48E9D-742D-46F6-BDDC-3B6D09A4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Documents to Project</a:t>
            </a:r>
          </a:p>
        </p:txBody>
      </p:sp>
    </p:spTree>
    <p:extLst>
      <p:ext uri="{BB962C8B-B14F-4D97-AF65-F5344CB8AC3E}">
        <p14:creationId xmlns:p14="http://schemas.microsoft.com/office/powerpoint/2010/main" val="2883267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290E4F-25E4-4E57-A9B9-90EB51308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4" y="952500"/>
            <a:ext cx="11551571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1FD1D4-F0DE-4EC0-A50C-E13B4342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Documents to Project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2EA4A20F-916B-4BEC-8AED-AFA1C12B7813}"/>
              </a:ext>
            </a:extLst>
          </p:cNvPr>
          <p:cNvSpPr/>
          <p:nvPr/>
        </p:nvSpPr>
        <p:spPr>
          <a:xfrm>
            <a:off x="8183651" y="4047407"/>
            <a:ext cx="537612" cy="65248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2AB218-EA47-4F2B-AD7E-12A9DDD86970}"/>
              </a:ext>
            </a:extLst>
          </p:cNvPr>
          <p:cNvSpPr/>
          <p:nvPr/>
        </p:nvSpPr>
        <p:spPr>
          <a:xfrm>
            <a:off x="4701408" y="1856369"/>
            <a:ext cx="2034825" cy="418144"/>
          </a:xfrm>
          <a:prstGeom prst="roundRect">
            <a:avLst>
              <a:gd name="adj" fmla="val 1032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896703-132D-4704-BD8C-87172D27C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" y="952500"/>
            <a:ext cx="11331864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ISC Login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248E79-979C-4AD8-B756-1A09A73E2D59}"/>
              </a:ext>
            </a:extLst>
          </p:cNvPr>
          <p:cNvSpPr/>
          <p:nvPr/>
        </p:nvSpPr>
        <p:spPr>
          <a:xfrm>
            <a:off x="7418231" y="4597758"/>
            <a:ext cx="1159099" cy="3412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7F21A9-394E-4172-AC99-F80C95996420}"/>
              </a:ext>
            </a:extLst>
          </p:cNvPr>
          <p:cNvSpPr/>
          <p:nvPr/>
        </p:nvSpPr>
        <p:spPr>
          <a:xfrm>
            <a:off x="10577848" y="4595612"/>
            <a:ext cx="1159099" cy="3412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DF0CEFB8-7E31-4F5A-B160-BEE86E6874D3}"/>
              </a:ext>
            </a:extLst>
          </p:cNvPr>
          <p:cNvSpPr/>
          <p:nvPr/>
        </p:nvSpPr>
        <p:spPr>
          <a:xfrm>
            <a:off x="7728974" y="5016333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A2888B2F-753C-49F3-B07A-571BAD7BE4D2}"/>
              </a:ext>
            </a:extLst>
          </p:cNvPr>
          <p:cNvSpPr/>
          <p:nvPr/>
        </p:nvSpPr>
        <p:spPr>
          <a:xfrm>
            <a:off x="10888591" y="5016333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05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D174A9-A028-46F4-BE08-DDEEE02BD0F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Assign the Document Type to your file and click save.</a:t>
            </a:r>
          </a:p>
          <a:p>
            <a:endParaRPr lang="en-US" dirty="0"/>
          </a:p>
          <a:p>
            <a:endParaRPr lang="en-US" sz="800" dirty="0"/>
          </a:p>
          <a:p>
            <a:endParaRPr lang="en-US" dirty="0"/>
          </a:p>
          <a:p>
            <a:endParaRPr lang="en-US" sz="800" dirty="0"/>
          </a:p>
          <a:p>
            <a:r>
              <a:rPr lang="en-US" dirty="0"/>
              <a:t>Documents you want included in the submittal will be added at the end of the document.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File type must be a .</a:t>
            </a:r>
            <a:r>
              <a:rPr lang="en-US" b="1" dirty="0" err="1">
                <a:solidFill>
                  <a:srgbClr val="FF0000"/>
                </a:solidFill>
              </a:rPr>
              <a:t>png</a:t>
            </a:r>
            <a:r>
              <a:rPr lang="en-US" b="1" dirty="0">
                <a:solidFill>
                  <a:srgbClr val="FF0000"/>
                </a:solidFill>
              </a:rPr>
              <a:t> to be added to the submittal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FB48AB-B0D8-4A0D-8A81-9C38A996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Documents to Project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E44938-2C17-4362-A330-766A9117F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268" y="1334312"/>
            <a:ext cx="5230821" cy="4956478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2543F2B2-6683-4DF3-945C-EDB9CD1EB4F3}"/>
              </a:ext>
            </a:extLst>
          </p:cNvPr>
          <p:cNvSpPr/>
          <p:nvPr/>
        </p:nvSpPr>
        <p:spPr>
          <a:xfrm>
            <a:off x="2607058" y="3525801"/>
            <a:ext cx="3488942" cy="45076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593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creenshot of a web page&#10;&#10;Description automatically generated">
            <a:extLst>
              <a:ext uri="{FF2B5EF4-FFF2-40B4-BE49-F238E27FC236}">
                <a16:creationId xmlns:a16="http://schemas.microsoft.com/office/drawing/2014/main" id="{78D9B7BB-1D7A-A664-43CB-F61DC6C36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r="1"/>
          <a:stretch/>
        </p:blipFill>
        <p:spPr>
          <a:xfrm>
            <a:off x="410546" y="1240930"/>
            <a:ext cx="11578253" cy="5176240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052D460-4ABB-41EF-9509-203EA672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/ Configuring Units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2166DC-EEA6-44F2-A5B3-7487A79066FB}"/>
              </a:ext>
            </a:extLst>
          </p:cNvPr>
          <p:cNvSpPr/>
          <p:nvPr/>
        </p:nvSpPr>
        <p:spPr>
          <a:xfrm>
            <a:off x="482272" y="3085335"/>
            <a:ext cx="5453247" cy="335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63D59D4-451D-4B64-A182-EF9FF3734BDA}"/>
              </a:ext>
            </a:extLst>
          </p:cNvPr>
          <p:cNvSpPr/>
          <p:nvPr/>
        </p:nvSpPr>
        <p:spPr>
          <a:xfrm rot="1803687">
            <a:off x="5597475" y="4196660"/>
            <a:ext cx="3992451" cy="45076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24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010CC8-2DA4-4F06-87DA-61832700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Configuration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1781668E-C0B7-BB24-09AA-79776FDC2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206500"/>
            <a:ext cx="7747000" cy="5245100"/>
          </a:xfrm>
        </p:spPr>
      </p:pic>
    </p:spTree>
    <p:extLst>
      <p:ext uri="{BB962C8B-B14F-4D97-AF65-F5344CB8AC3E}">
        <p14:creationId xmlns:p14="http://schemas.microsoft.com/office/powerpoint/2010/main" val="2589953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4E5B2-68A9-E628-8215-00F00679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22FCC3-25F9-CB1F-FF5B-2D649E5B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Configuration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1CEBA181-F040-DD0E-C170-69B0AE633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32" y="952500"/>
            <a:ext cx="8868135" cy="5753100"/>
          </a:xfrm>
        </p:spPr>
      </p:pic>
    </p:spTree>
    <p:extLst>
      <p:ext uri="{BB962C8B-B14F-4D97-AF65-F5344CB8AC3E}">
        <p14:creationId xmlns:p14="http://schemas.microsoft.com/office/powerpoint/2010/main" val="2416060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0D5065-12E5-4D7E-9B91-A83FE80F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Configuration</a:t>
            </a:r>
          </a:p>
        </p:txBody>
      </p:sp>
      <p:pic>
        <p:nvPicPr>
          <p:cNvPr id="7" name="Content Placeholder 6" descr="Screens screenshot of a computer&#10;&#10;Description automatically generated">
            <a:extLst>
              <a:ext uri="{FF2B5EF4-FFF2-40B4-BE49-F238E27FC236}">
                <a16:creationId xmlns:a16="http://schemas.microsoft.com/office/drawing/2014/main" id="{D45B9769-10C4-DB29-5973-1A32B32DF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42" y="952500"/>
            <a:ext cx="9744516" cy="5753100"/>
          </a:xfrm>
        </p:spPr>
      </p:pic>
    </p:spTree>
    <p:extLst>
      <p:ext uri="{BB962C8B-B14F-4D97-AF65-F5344CB8AC3E}">
        <p14:creationId xmlns:p14="http://schemas.microsoft.com/office/powerpoint/2010/main" val="329696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629280E-D633-D647-474E-4A04E8971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7" y="952500"/>
            <a:ext cx="11083285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2BACE4-5981-474B-B9F1-8789EB82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3BB8A-1B82-4ED7-AC05-0BC1348DF884}"/>
              </a:ext>
            </a:extLst>
          </p:cNvPr>
          <p:cNvSpPr txBox="1"/>
          <p:nvPr/>
        </p:nvSpPr>
        <p:spPr>
          <a:xfrm>
            <a:off x="0" y="584680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models, unit tags, and quantities configured.</a:t>
            </a:r>
          </a:p>
        </p:txBody>
      </p:sp>
    </p:spTree>
    <p:extLst>
      <p:ext uri="{BB962C8B-B14F-4D97-AF65-F5344CB8AC3E}">
        <p14:creationId xmlns:p14="http://schemas.microsoft.com/office/powerpoint/2010/main" val="4195339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F2BA2956-1406-A01E-BE73-46E82B7EE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7" y="952500"/>
            <a:ext cx="11083285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2BACE4-5981-474B-B9F1-8789EB82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Submittal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D7E1639D-1552-482D-8992-BAD7FB833C5A}"/>
              </a:ext>
            </a:extLst>
          </p:cNvPr>
          <p:cNvSpPr/>
          <p:nvPr/>
        </p:nvSpPr>
        <p:spPr>
          <a:xfrm rot="10800000">
            <a:off x="5558388" y="1717689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0F237923-E65E-EA79-D0F1-5AF6861D2498}"/>
              </a:ext>
            </a:extLst>
          </p:cNvPr>
          <p:cNvSpPr/>
          <p:nvPr/>
        </p:nvSpPr>
        <p:spPr>
          <a:xfrm rot="10800000">
            <a:off x="7527659" y="3159906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28485E-0B26-E16D-DC9D-DA5BBAE1613E}"/>
              </a:ext>
            </a:extLst>
          </p:cNvPr>
          <p:cNvSpPr/>
          <p:nvPr/>
        </p:nvSpPr>
        <p:spPr>
          <a:xfrm>
            <a:off x="7454069" y="3829049"/>
            <a:ext cx="684793" cy="197786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6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4C9F197-B98F-4227-AA0E-958385B8B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7" y="952500"/>
            <a:ext cx="11109905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CFE7E6-49F2-486C-880E-ACF063F5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submittal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57691F-4440-4A27-ACC6-03879B0524D8}"/>
              </a:ext>
            </a:extLst>
          </p:cNvPr>
          <p:cNvSpPr txBox="1"/>
          <p:nvPr/>
        </p:nvSpPr>
        <p:spPr>
          <a:xfrm>
            <a:off x="2833942" y="3340526"/>
            <a:ext cx="8304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Submittal can be tailored to include only the type of information you want by checking / unchecking these items.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47B004BC-6321-4A50-B48A-FC5DF049179A}"/>
              </a:ext>
            </a:extLst>
          </p:cNvPr>
          <p:cNvSpPr/>
          <p:nvPr/>
        </p:nvSpPr>
        <p:spPr>
          <a:xfrm rot="16200000">
            <a:off x="2058318" y="3502807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7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Table&#10;&#10;Description automatically generated">
            <a:extLst>
              <a:ext uri="{FF2B5EF4-FFF2-40B4-BE49-F238E27FC236}">
                <a16:creationId xmlns:a16="http://schemas.microsoft.com/office/drawing/2014/main" id="{71F6063A-93C1-4DCA-8E3D-3188D6E07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4" y="723895"/>
            <a:ext cx="4517956" cy="5846767"/>
          </a:xfr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BEB88F9-CFEE-4B7C-AD27-92A8816B9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Submittal Document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FAE1E65-F654-4C32-AAED-9F97D0062E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2075" y="774700"/>
            <a:ext cx="4479925" cy="5795963"/>
          </a:xfrm>
          <a:ln>
            <a:solidFill>
              <a:schemeClr val="tx1"/>
            </a:solidFill>
          </a:ln>
        </p:spPr>
      </p:pic>
      <p:pic>
        <p:nvPicPr>
          <p:cNvPr id="15" name="Content Placeholder 13" descr="Text&#10;&#10;Description automatically generated">
            <a:extLst>
              <a:ext uri="{FF2B5EF4-FFF2-40B4-BE49-F238E27FC236}">
                <a16:creationId xmlns:a16="http://schemas.microsoft.com/office/drawing/2014/main" id="{C0752494-6239-4240-944E-D59698F2B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742" y="888994"/>
            <a:ext cx="4478698" cy="5795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8270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CDD8FA-3DC7-274E-B857-43713AED1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557" y="952500"/>
            <a:ext cx="11083285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4ED590-2022-4C06-9B83-94885C1F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Quote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A352F1-0AFF-4C75-8F85-BE3B940D6971}"/>
              </a:ext>
            </a:extLst>
          </p:cNvPr>
          <p:cNvSpPr/>
          <p:nvPr/>
        </p:nvSpPr>
        <p:spPr>
          <a:xfrm>
            <a:off x="708474" y="3067284"/>
            <a:ext cx="3750404" cy="4164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A147FDD9-AB97-4A60-A521-343964D26DFA}"/>
              </a:ext>
            </a:extLst>
          </p:cNvPr>
          <p:cNvSpPr/>
          <p:nvPr/>
        </p:nvSpPr>
        <p:spPr>
          <a:xfrm rot="16200000">
            <a:off x="4693633" y="2949246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Up 5">
            <a:extLst>
              <a:ext uri="{FF2B5EF4-FFF2-40B4-BE49-F238E27FC236}">
                <a16:creationId xmlns:a16="http://schemas.microsoft.com/office/drawing/2014/main" id="{2F1FCDCC-FA18-C4F9-44DB-31231273319D}"/>
              </a:ext>
            </a:extLst>
          </p:cNvPr>
          <p:cNvSpPr/>
          <p:nvPr/>
        </p:nvSpPr>
        <p:spPr>
          <a:xfrm rot="10800000">
            <a:off x="849068" y="3391292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2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8E216F-F50D-4192-90CF-B9BB1C96D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 fontScale="92500"/>
          </a:bodyPr>
          <a:lstStyle/>
          <a:p>
            <a:r>
              <a:rPr lang="en-US" dirty="0"/>
              <a:t>For access to the program, complete the “Request User Account” form.</a:t>
            </a:r>
          </a:p>
          <a:p>
            <a:endParaRPr lang="en-US" dirty="0"/>
          </a:p>
          <a:p>
            <a:r>
              <a:rPr lang="en-US" dirty="0"/>
              <a:t>Your Regional Manager will be notified and process the request.</a:t>
            </a:r>
          </a:p>
          <a:p>
            <a:endParaRPr lang="en-US" dirty="0"/>
          </a:p>
          <a:p>
            <a:r>
              <a:rPr lang="en-US" dirty="0"/>
              <a:t>Your username will be your business email address.</a:t>
            </a:r>
          </a:p>
        </p:txBody>
      </p:sp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621BEC-EEDD-4B91-BFF9-0379EFED413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87476"/>
            <a:ext cx="5689600" cy="424981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9EF504-C34E-4A12-9265-42B802E3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/>
          <a:p>
            <a:r>
              <a:rPr lang="en-US" dirty="0"/>
              <a:t>ISC Account Request</a:t>
            </a:r>
          </a:p>
        </p:txBody>
      </p:sp>
    </p:spTree>
    <p:extLst>
      <p:ext uri="{BB962C8B-B14F-4D97-AF65-F5344CB8AC3E}">
        <p14:creationId xmlns:p14="http://schemas.microsoft.com/office/powerpoint/2010/main" val="3380781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3C7168-DA5B-4220-8F74-A535EBAB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 Information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9702F283-A2F0-A615-B6FF-F15D43E8A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19" y="952500"/>
            <a:ext cx="9235561" cy="5753100"/>
          </a:xfrm>
        </p:spPr>
      </p:pic>
    </p:spTree>
    <p:extLst>
      <p:ext uri="{BB962C8B-B14F-4D97-AF65-F5344CB8AC3E}">
        <p14:creationId xmlns:p14="http://schemas.microsoft.com/office/powerpoint/2010/main" val="3819799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546847-6E07-47C8-8E2B-59A3F352A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 Price Summary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F3DE43FC-27CB-FE87-6C8E-4FDBC6C73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9" y="952500"/>
            <a:ext cx="10441841" cy="5753100"/>
          </a:xfrm>
        </p:spPr>
      </p:pic>
    </p:spTree>
    <p:extLst>
      <p:ext uri="{BB962C8B-B14F-4D97-AF65-F5344CB8AC3E}">
        <p14:creationId xmlns:p14="http://schemas.microsoft.com/office/powerpoint/2010/main" val="3427636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A04240E2-2E05-479E-A332-B2162824E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03" y="935831"/>
            <a:ext cx="4445576" cy="5753100"/>
          </a:xfrm>
          <a:ln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514C03-2605-40D9-B3F7-EF8AEBAC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Quote Document</a:t>
            </a:r>
          </a:p>
        </p:txBody>
      </p:sp>
      <p:pic>
        <p:nvPicPr>
          <p:cNvPr id="10" name="Content Placeholder 9" descr="Table&#10;&#10;Description automatically generated">
            <a:extLst>
              <a:ext uri="{FF2B5EF4-FFF2-40B4-BE49-F238E27FC236}">
                <a16:creationId xmlns:a16="http://schemas.microsoft.com/office/drawing/2014/main" id="{6184EB55-974A-45C4-B891-41F38B42B09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784" y="892968"/>
            <a:ext cx="4479925" cy="579596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689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8A857D63-B376-DDF1-A2A5-973423C9B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258199"/>
            <a:ext cx="11633200" cy="51417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262964" y="3127340"/>
            <a:ext cx="11725835" cy="11752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A699113-183A-13E2-27B2-BF1DA5237C71}"/>
              </a:ext>
            </a:extLst>
          </p:cNvPr>
          <p:cNvSpPr/>
          <p:nvPr/>
        </p:nvSpPr>
        <p:spPr>
          <a:xfrm rot="10800000">
            <a:off x="582028" y="2498321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2599833" y="3228945"/>
            <a:ext cx="866850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Expand the Special Engineering Request section and click the “ </a:t>
            </a:r>
            <a:r>
              <a:rPr lang="en-US" sz="2000" b="1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+ </a:t>
            </a:r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” sign.</a:t>
            </a:r>
          </a:p>
        </p:txBody>
      </p:sp>
    </p:spTree>
    <p:extLst>
      <p:ext uri="{BB962C8B-B14F-4D97-AF65-F5344CB8AC3E}">
        <p14:creationId xmlns:p14="http://schemas.microsoft.com/office/powerpoint/2010/main" val="17377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8850" y="1179139"/>
            <a:ext cx="5689100" cy="5266486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E7E256-2FF8-87C5-E0F0-BA81C6F8F3C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Enter a reference that will how on the quote</a:t>
            </a:r>
          </a:p>
          <a:p>
            <a:endParaRPr lang="en-US" dirty="0"/>
          </a:p>
          <a:p>
            <a:r>
              <a:rPr lang="en-US" dirty="0"/>
              <a:t>Enter a short description of what is required.</a:t>
            </a:r>
          </a:p>
          <a:p>
            <a:endParaRPr lang="en-US" dirty="0"/>
          </a:p>
          <a:p>
            <a:r>
              <a:rPr lang="en-US" dirty="0"/>
              <a:t>Enter quantity of units to which this SER will apply.</a:t>
            </a:r>
          </a:p>
          <a:p>
            <a:endParaRPr lang="en-US" dirty="0"/>
          </a:p>
          <a:p>
            <a:r>
              <a:rPr lang="en-US" dirty="0"/>
              <a:t>Click save button to add to the quote</a:t>
            </a:r>
          </a:p>
          <a:p>
            <a:endParaRPr lang="en-US" dirty="0"/>
          </a:p>
          <a:p>
            <a:r>
              <a:rPr lang="en-US" dirty="0"/>
              <a:t>Repeat for each special required.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</p:spTree>
    <p:extLst>
      <p:ext uri="{BB962C8B-B14F-4D97-AF65-F5344CB8AC3E}">
        <p14:creationId xmlns:p14="http://schemas.microsoft.com/office/powerpoint/2010/main" val="93259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263" y="1431802"/>
            <a:ext cx="11163874" cy="479449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590263" y="6132169"/>
            <a:ext cx="11163874" cy="623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A699113-183A-13E2-27B2-BF1DA5237C71}"/>
              </a:ext>
            </a:extLst>
          </p:cNvPr>
          <p:cNvSpPr/>
          <p:nvPr/>
        </p:nvSpPr>
        <p:spPr>
          <a:xfrm rot="10800000">
            <a:off x="1483794" y="5060886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1613648" y="6243637"/>
            <a:ext cx="1014049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Do not forget to click “ </a:t>
            </a:r>
            <a:r>
              <a:rPr lang="en-US" sz="2000" b="1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Request Engineering Review </a:t>
            </a:r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“ button at the bottom of the page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4" y="6165802"/>
            <a:ext cx="545249" cy="4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8850" y="1179138"/>
            <a:ext cx="5798878" cy="3392861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E7E256-2FF8-87C5-E0F0-BA81C6F8F3C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Enter comment or note to engineering and click “ </a:t>
            </a:r>
            <a:r>
              <a:rPr lang="en-US" b="1" dirty="0"/>
              <a:t>Request</a:t>
            </a:r>
            <a:r>
              <a:rPr lang="en-US" dirty="0"/>
              <a:t> “ button.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</p:spTree>
    <p:extLst>
      <p:ext uri="{BB962C8B-B14F-4D97-AF65-F5344CB8AC3E}">
        <p14:creationId xmlns:p14="http://schemas.microsoft.com/office/powerpoint/2010/main" val="2030050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4001" y="2049106"/>
            <a:ext cx="10028518" cy="4732694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E7E256-2FF8-87C5-E0F0-BA81C6F8F3C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54000" y="914401"/>
            <a:ext cx="11684000" cy="5796301"/>
          </a:xfrm>
        </p:spPr>
        <p:txBody>
          <a:bodyPr>
            <a:normAutofit/>
          </a:bodyPr>
          <a:lstStyle/>
          <a:p>
            <a:r>
              <a:rPr lang="en-US" sz="3200" dirty="0"/>
              <a:t>You will receive an Email that we have received the SER.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</p:spTree>
    <p:extLst>
      <p:ext uri="{BB962C8B-B14F-4D97-AF65-F5344CB8AC3E}">
        <p14:creationId xmlns:p14="http://schemas.microsoft.com/office/powerpoint/2010/main" val="32993540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5"/>
          <a:stretch/>
        </p:blipFill>
        <p:spPr>
          <a:xfrm>
            <a:off x="346635" y="802910"/>
            <a:ext cx="4817035" cy="5314906"/>
          </a:xfrm>
        </p:spPr>
      </p:pic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65B30839-8A33-D876-C71A-FB28C652996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55"/>
          <a:stretch/>
        </p:blipFill>
        <p:spPr>
          <a:xfrm>
            <a:off x="6300829" y="841252"/>
            <a:ext cx="5156065" cy="528374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590263" y="6132169"/>
            <a:ext cx="9028866" cy="623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A699113-183A-13E2-27B2-BF1DA5237C71}"/>
              </a:ext>
            </a:extLst>
          </p:cNvPr>
          <p:cNvSpPr/>
          <p:nvPr/>
        </p:nvSpPr>
        <p:spPr>
          <a:xfrm rot="10800000">
            <a:off x="1114882" y="4785531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1613648" y="6243637"/>
            <a:ext cx="788894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Notice all the button at the bottom are gone after SER is submitted.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4" y="6165802"/>
            <a:ext cx="545249" cy="477945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F66B19A8-70ED-A5B1-E4A4-FD926AD8099C}"/>
              </a:ext>
            </a:extLst>
          </p:cNvPr>
          <p:cNvSpPr/>
          <p:nvPr/>
        </p:nvSpPr>
        <p:spPr>
          <a:xfrm rot="10800000">
            <a:off x="7113630" y="4729192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A861E2-E370-C5D8-3890-9D57A7EF1906}"/>
              </a:ext>
            </a:extLst>
          </p:cNvPr>
          <p:cNvSpPr/>
          <p:nvPr/>
        </p:nvSpPr>
        <p:spPr>
          <a:xfrm rot="20414201">
            <a:off x="797859" y="2241176"/>
            <a:ext cx="3935506" cy="12819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Before Submitting SER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F15512-DEC7-AFFE-C617-9E7EBB384339}"/>
              </a:ext>
            </a:extLst>
          </p:cNvPr>
          <p:cNvSpPr/>
          <p:nvPr/>
        </p:nvSpPr>
        <p:spPr>
          <a:xfrm rot="20414201">
            <a:off x="7137462" y="2241176"/>
            <a:ext cx="3935506" cy="12819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After Submitting SER</a:t>
            </a:r>
          </a:p>
        </p:txBody>
      </p:sp>
    </p:spTree>
    <p:extLst>
      <p:ext uri="{BB962C8B-B14F-4D97-AF65-F5344CB8AC3E}">
        <p14:creationId xmlns:p14="http://schemas.microsoft.com/office/powerpoint/2010/main" val="23701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AE72407-AA6A-C9DA-B50F-9D569A6E088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686910" y="914401"/>
            <a:ext cx="4251089" cy="5796301"/>
          </a:xfrm>
        </p:spPr>
        <p:txBody>
          <a:bodyPr>
            <a:normAutofit/>
          </a:bodyPr>
          <a:lstStyle/>
          <a:p>
            <a:r>
              <a:rPr lang="en-US" sz="3200" dirty="0"/>
              <a:t>Looking at the quote will also indicate the status of the SER.</a:t>
            </a:r>
          </a:p>
          <a:p>
            <a:endParaRPr lang="en-US" sz="3200" dirty="0"/>
          </a:p>
          <a:p>
            <a:r>
              <a:rPr lang="en-US" sz="3200" dirty="0"/>
              <a:t>If it is not submitted, they will not show.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2210"/>
          <a:stretch/>
        </p:blipFill>
        <p:spPr>
          <a:xfrm>
            <a:off x="457199" y="899352"/>
            <a:ext cx="7229711" cy="579630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A699113-183A-13E2-27B2-BF1DA5237C71}"/>
              </a:ext>
            </a:extLst>
          </p:cNvPr>
          <p:cNvSpPr/>
          <p:nvPr/>
        </p:nvSpPr>
        <p:spPr>
          <a:xfrm rot="16200000">
            <a:off x="2385630" y="3700996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0EB6F4F3-47C8-203D-A6BB-4C31A6F21C9F}"/>
              </a:ext>
            </a:extLst>
          </p:cNvPr>
          <p:cNvSpPr/>
          <p:nvPr/>
        </p:nvSpPr>
        <p:spPr>
          <a:xfrm rot="16200000">
            <a:off x="2343930" y="2754185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C94FC685-8CBB-95F3-7471-F4DE70739569}"/>
              </a:ext>
            </a:extLst>
          </p:cNvPr>
          <p:cNvSpPr/>
          <p:nvPr/>
        </p:nvSpPr>
        <p:spPr>
          <a:xfrm rot="5400000">
            <a:off x="461547" y="3291797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6DD31E-9B40-4A4A-B3FA-76F980D2E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99" y="914400"/>
            <a:ext cx="6099161" cy="5795963"/>
          </a:xfrm>
        </p:spPr>
        <p:txBody>
          <a:bodyPr>
            <a:normAutofit/>
          </a:bodyPr>
          <a:lstStyle/>
          <a:p>
            <a:r>
              <a:rPr lang="en-US" sz="2400" dirty="0"/>
              <a:t>To reset your password, use the “Forgot your password?” link on the login page.</a:t>
            </a:r>
          </a:p>
          <a:p>
            <a:endParaRPr lang="en-US" sz="2400" dirty="0"/>
          </a:p>
          <a:p>
            <a:r>
              <a:rPr lang="en-US" sz="2400" dirty="0"/>
              <a:t>You will receive an email from the address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ISC-noreply@whalencompany.com</a:t>
            </a:r>
            <a:r>
              <a:rPr lang="en-US" sz="2400" dirty="0"/>
              <a:t> with a temporary password.</a:t>
            </a:r>
          </a:p>
          <a:p>
            <a:endParaRPr lang="en-US" sz="2400" dirty="0"/>
          </a:p>
          <a:p>
            <a:r>
              <a:rPr lang="en-US" sz="2400" dirty="0"/>
              <a:t>Your new password must be a combination of letters and number only.  Passwords cannot contain special characters.</a:t>
            </a:r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7309F3-8677-4125-A51D-B8F160134B2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48400" y="2715591"/>
            <a:ext cx="5689600" cy="219358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12A1FA-51EE-45F1-BFD6-DCF8B7CA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/>
          <a:p>
            <a:r>
              <a:rPr lang="en-US"/>
              <a:t>ISC Password Reset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A5F810-3CEC-2CA6-375D-84D09333746D}"/>
              </a:ext>
            </a:extLst>
          </p:cNvPr>
          <p:cNvGrpSpPr/>
          <p:nvPr/>
        </p:nvGrpSpPr>
        <p:grpSpPr>
          <a:xfrm>
            <a:off x="5506938" y="5739936"/>
            <a:ext cx="5959367" cy="746691"/>
            <a:chOff x="4056788" y="5587867"/>
            <a:chExt cx="5959367" cy="74669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A148204-106E-4636-B385-243F3C710700}"/>
                </a:ext>
              </a:extLst>
            </p:cNvPr>
            <p:cNvSpPr/>
            <p:nvPr/>
          </p:nvSpPr>
          <p:spPr bwMode="auto">
            <a:xfrm>
              <a:off x="4056788" y="5587867"/>
              <a:ext cx="5959367" cy="746691"/>
            </a:xfrm>
            <a:prstGeom prst="roundRect">
              <a:avLst/>
            </a:prstGeom>
            <a:solidFill>
              <a:schemeClr val="bg1"/>
            </a:solidFill>
            <a:ln w="28575" cap="sq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 Gothic Medium Cond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2552506-B1B0-4BF1-8286-CDD8D4A7818A}"/>
                </a:ext>
              </a:extLst>
            </p:cNvPr>
            <p:cNvSpPr txBox="1"/>
            <p:nvPr/>
          </p:nvSpPr>
          <p:spPr>
            <a:xfrm>
              <a:off x="5050406" y="5598999"/>
              <a:ext cx="476755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Password must contain letters &amp; numbers only!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3A4AAB21-845E-477C-871B-A77C02234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765" y="5653596"/>
              <a:ext cx="574317" cy="61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106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AE72407-AA6A-C9DA-B50F-9D569A6E088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9624" y="914401"/>
            <a:ext cx="11588375" cy="5796301"/>
          </a:xfrm>
        </p:spPr>
        <p:txBody>
          <a:bodyPr>
            <a:normAutofit/>
          </a:bodyPr>
          <a:lstStyle/>
          <a:p>
            <a:r>
              <a:rPr lang="en-US" sz="3200" dirty="0"/>
              <a:t>After Engineering has reviewed, you will get a notification telling you the status or requesting additional information.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0400" y="2433026"/>
            <a:ext cx="10871199" cy="4170991"/>
          </a:xfr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D9B2A6F9-FB0D-DE05-3CD9-4B7404339E74}"/>
              </a:ext>
            </a:extLst>
          </p:cNvPr>
          <p:cNvSpPr/>
          <p:nvPr/>
        </p:nvSpPr>
        <p:spPr>
          <a:xfrm rot="16200000">
            <a:off x="4653700" y="5484973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4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0263" y="1431801"/>
            <a:ext cx="11189275" cy="380384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Engineering Request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A699113-183A-13E2-27B2-BF1DA5237C71}"/>
              </a:ext>
            </a:extLst>
          </p:cNvPr>
          <p:cNvSpPr/>
          <p:nvPr/>
        </p:nvSpPr>
        <p:spPr>
          <a:xfrm rot="10800000">
            <a:off x="2254759" y="4074769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2324890" y="5434800"/>
            <a:ext cx="7513831" cy="623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3348275" y="5546268"/>
            <a:ext cx="6405308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After processing, Pricing is filled in &amp; buttons are back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1" y="5468433"/>
            <a:ext cx="545249" cy="477945"/>
          </a:xfrm>
          <a:prstGeom prst="rect">
            <a:avLst/>
          </a:prstGeo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AC52FF03-DBD5-FC10-9DE0-E49DD2BDD1D6}"/>
              </a:ext>
            </a:extLst>
          </p:cNvPr>
          <p:cNvSpPr/>
          <p:nvPr/>
        </p:nvSpPr>
        <p:spPr>
          <a:xfrm rot="10800000">
            <a:off x="8933464" y="1759043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CA7B4EA-1275-38F0-D31F-34DF8EC553EF}"/>
              </a:ext>
            </a:extLst>
          </p:cNvPr>
          <p:cNvSpPr/>
          <p:nvPr/>
        </p:nvSpPr>
        <p:spPr>
          <a:xfrm rot="5400000">
            <a:off x="8543364" y="497261"/>
            <a:ext cx="1317812" cy="4572001"/>
          </a:xfrm>
          <a:prstGeom prst="leftBrac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0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752" y="1001510"/>
            <a:ext cx="6098536" cy="526648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7A6FE-2C3B-DEBC-9FB5-2490B2EA5F0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Set Transaction type to proper setting</a:t>
            </a:r>
          </a:p>
          <a:p>
            <a:endParaRPr lang="en-US" sz="3200" dirty="0"/>
          </a:p>
          <a:p>
            <a:r>
              <a:rPr lang="en-US" sz="3200" dirty="0"/>
              <a:t>Typically, Direct Factory Invoice for a commissioned sale</a:t>
            </a:r>
          </a:p>
          <a:p>
            <a:endParaRPr lang="en-US" sz="3200" dirty="0"/>
          </a:p>
          <a:p>
            <a:r>
              <a:rPr lang="en-US" sz="3200" dirty="0"/>
              <a:t>Buy/resell for orders less than 10 units.</a:t>
            </a:r>
          </a:p>
          <a:p>
            <a:endParaRPr lang="en-US" sz="32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Multiplier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590263" y="6132169"/>
            <a:ext cx="11163874" cy="62304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A699113-183A-13E2-27B2-BF1DA5237C71}"/>
              </a:ext>
            </a:extLst>
          </p:cNvPr>
          <p:cNvSpPr/>
          <p:nvPr/>
        </p:nvSpPr>
        <p:spPr>
          <a:xfrm rot="16200000">
            <a:off x="5351930" y="2676095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1613648" y="6243637"/>
            <a:ext cx="1014049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Do not forget to click “ </a:t>
            </a:r>
            <a:r>
              <a:rPr lang="en-US" sz="2000" b="1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Request Engineering Review </a:t>
            </a:r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“ button at the bottom of the page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4" y="6165802"/>
            <a:ext cx="545249" cy="4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9030" y="713050"/>
            <a:ext cx="11245041" cy="426236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Multiplier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1146075" y="5280627"/>
            <a:ext cx="9728113" cy="11265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2169459" y="5309954"/>
            <a:ext cx="8615082" cy="1015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Expected Close Date – Date Whalen will receive a PO</a:t>
            </a:r>
          </a:p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Expected Release for Production – Date you will release to manufacturing</a:t>
            </a:r>
          </a:p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Requested Ship date – Date the project will begin shipping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573853"/>
            <a:ext cx="545249" cy="47794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3A43C41-63FC-0B24-3FC3-B0BFBF244854}"/>
              </a:ext>
            </a:extLst>
          </p:cNvPr>
          <p:cNvSpPr/>
          <p:nvPr/>
        </p:nvSpPr>
        <p:spPr>
          <a:xfrm>
            <a:off x="6096000" y="2831838"/>
            <a:ext cx="3524537" cy="275525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33F11E01-A932-FE8D-97CC-7FB883F523AE}"/>
              </a:ext>
            </a:extLst>
          </p:cNvPr>
          <p:cNvSpPr/>
          <p:nvPr/>
        </p:nvSpPr>
        <p:spPr>
          <a:xfrm rot="16200000">
            <a:off x="9850089" y="2604288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9030" y="713050"/>
            <a:ext cx="11245041" cy="4262361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Multiplier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2191167" y="5513709"/>
            <a:ext cx="7809666" cy="70779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3266088" y="5667552"/>
            <a:ext cx="6447874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If the fields are blank, this will be the error you receive.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66" y="5599050"/>
            <a:ext cx="545249" cy="477945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224E803-0B84-3522-2B3D-6EBD935C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36" y="2273899"/>
            <a:ext cx="5870634" cy="2310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E0CA68FF-79B6-3E01-607F-E5FA1ABCC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1" y="2273899"/>
            <a:ext cx="5522249" cy="2310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7600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29" y="1171662"/>
            <a:ext cx="11861142" cy="449589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Multiplier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3350343" y="5667552"/>
            <a:ext cx="5939821" cy="9159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4407335" y="5771589"/>
            <a:ext cx="4802147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Enter desired multiplier &amp; commission.</a:t>
            </a:r>
          </a:p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Click Request Special Discount.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42" y="5886559"/>
            <a:ext cx="545249" cy="4779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F7D4FC-71F8-0A50-22D2-AF5A4A98A41A}"/>
              </a:ext>
            </a:extLst>
          </p:cNvPr>
          <p:cNvSpPr/>
          <p:nvPr/>
        </p:nvSpPr>
        <p:spPr>
          <a:xfrm>
            <a:off x="2890416" y="3039139"/>
            <a:ext cx="1403679" cy="9948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71ED85-794B-CF76-2583-F84347A47015}"/>
              </a:ext>
            </a:extLst>
          </p:cNvPr>
          <p:cNvSpPr/>
          <p:nvPr/>
        </p:nvSpPr>
        <p:spPr>
          <a:xfrm>
            <a:off x="8771263" y="3039139"/>
            <a:ext cx="1403679" cy="9948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38358073-09AF-CE5A-2FE1-89D71CC0F950}"/>
              </a:ext>
            </a:extLst>
          </p:cNvPr>
          <p:cNvSpPr/>
          <p:nvPr/>
        </p:nvSpPr>
        <p:spPr>
          <a:xfrm rot="10800000">
            <a:off x="9215971" y="2273717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5BB68E3A-D48C-B84F-5184-B1CE2CC6709E}"/>
              </a:ext>
            </a:extLst>
          </p:cNvPr>
          <p:cNvSpPr/>
          <p:nvPr/>
        </p:nvSpPr>
        <p:spPr>
          <a:xfrm rot="10800000">
            <a:off x="3323449" y="2273718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3263DA8A-10AA-97D9-84DA-53AAD6D5C97B}"/>
              </a:ext>
            </a:extLst>
          </p:cNvPr>
          <p:cNvSpPr/>
          <p:nvPr/>
        </p:nvSpPr>
        <p:spPr>
          <a:xfrm>
            <a:off x="5903394" y="3962297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0995" y="1260259"/>
            <a:ext cx="5784810" cy="5104246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1AEA8A-B41B-F478-8BB2-7A2706C2AD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Enter the reason for the special Multiplier Request and who is the Basis of Design.</a:t>
            </a:r>
          </a:p>
          <a:p>
            <a:endParaRPr lang="en-US" sz="3200" dirty="0"/>
          </a:p>
          <a:p>
            <a:r>
              <a:rPr lang="en-US" sz="3200" dirty="0"/>
              <a:t>Click “ Request “ button to submit the request to Whalen.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Multiplier Request</a:t>
            </a: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7728C0FF-8B46-B23F-548B-9A262DC56375}"/>
              </a:ext>
            </a:extLst>
          </p:cNvPr>
          <p:cNvSpPr/>
          <p:nvPr/>
        </p:nvSpPr>
        <p:spPr>
          <a:xfrm rot="5400000">
            <a:off x="3267770" y="5387686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0B4F9A-ECA3-4783-7988-E35EB11DF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4471" y="835134"/>
            <a:ext cx="5877858" cy="5954494"/>
          </a:xfr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E7E256-2FF8-87C5-E0F0-BA81C6F8F3C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You will receive an Email that we have received the SMR.</a:t>
            </a:r>
          </a:p>
          <a:p>
            <a:endParaRPr lang="en-US" sz="3200" dirty="0"/>
          </a:p>
          <a:p>
            <a:r>
              <a:rPr lang="en-US" sz="3200" dirty="0"/>
              <a:t>Typically get a response within a day.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Multiplier Request</a:t>
            </a:r>
          </a:p>
        </p:txBody>
      </p:sp>
    </p:spTree>
    <p:extLst>
      <p:ext uri="{BB962C8B-B14F-4D97-AF65-F5344CB8AC3E}">
        <p14:creationId xmlns:p14="http://schemas.microsoft.com/office/powerpoint/2010/main" val="2157947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CB9B6-3F52-1383-5C38-861A3BE8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5282703" cy="5796301"/>
          </a:xfrm>
        </p:spPr>
        <p:txBody>
          <a:bodyPr>
            <a:normAutofit/>
          </a:bodyPr>
          <a:lstStyle/>
          <a:p>
            <a:r>
              <a:rPr lang="en-US" sz="3200" dirty="0"/>
              <a:t>Similar to Special Engineer Request, all the buttons at the bottom of the page are not available until the request is processed.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B30839-8A33-D876-C71A-FB28C652996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2"/>
          <a:stretch/>
        </p:blipFill>
        <p:spPr>
          <a:xfrm>
            <a:off x="5602444" y="754167"/>
            <a:ext cx="5954346" cy="5266533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DDCA69-B461-F489-25EE-69391949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Multiplier Request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58B0B-3065-A8BF-3B85-CDFA0743E355}"/>
              </a:ext>
            </a:extLst>
          </p:cNvPr>
          <p:cNvSpPr/>
          <p:nvPr/>
        </p:nvSpPr>
        <p:spPr>
          <a:xfrm>
            <a:off x="590263" y="6132169"/>
            <a:ext cx="9163315" cy="623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DA6F9-2AE1-0085-AA37-EBAAF28CF756}"/>
              </a:ext>
            </a:extLst>
          </p:cNvPr>
          <p:cNvSpPr txBox="1"/>
          <p:nvPr/>
        </p:nvSpPr>
        <p:spPr>
          <a:xfrm>
            <a:off x="1613647" y="6243637"/>
            <a:ext cx="8041341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Notice all the button at the bottom are gone after SMR is submitted.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33A118B4-4DBB-B8B2-4757-8A3897127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4" y="6165802"/>
            <a:ext cx="545249" cy="477945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F66B19A8-70ED-A5B1-E4A4-FD926AD8099C}"/>
              </a:ext>
            </a:extLst>
          </p:cNvPr>
          <p:cNvSpPr/>
          <p:nvPr/>
        </p:nvSpPr>
        <p:spPr>
          <a:xfrm rot="10800000">
            <a:off x="6112839" y="4711263"/>
            <a:ext cx="537612" cy="73062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2F15512-DEC7-AFFE-C617-9E7EBB384339}"/>
              </a:ext>
            </a:extLst>
          </p:cNvPr>
          <p:cNvSpPr/>
          <p:nvPr/>
        </p:nvSpPr>
        <p:spPr>
          <a:xfrm rot="20414201">
            <a:off x="7137462" y="2241176"/>
            <a:ext cx="3935506" cy="128195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After Submitting SMR</a:t>
            </a:r>
          </a:p>
        </p:txBody>
      </p:sp>
    </p:spTree>
    <p:extLst>
      <p:ext uri="{BB962C8B-B14F-4D97-AF65-F5344CB8AC3E}">
        <p14:creationId xmlns:p14="http://schemas.microsoft.com/office/powerpoint/2010/main" val="37301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3FA5BCFF-915F-CAE7-F57C-368DD341F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3" y="952500"/>
            <a:ext cx="11034634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EFDE1B-9DFE-4770-AABB-720833C4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Order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A0E331-E2BB-46DC-A3C7-09A7E2FA9417}"/>
              </a:ext>
            </a:extLst>
          </p:cNvPr>
          <p:cNvSpPr/>
          <p:nvPr/>
        </p:nvSpPr>
        <p:spPr>
          <a:xfrm>
            <a:off x="787399" y="3089760"/>
            <a:ext cx="3614919" cy="335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4CE368-868F-4F32-B85C-64C5D403B5D4}"/>
              </a:ext>
            </a:extLst>
          </p:cNvPr>
          <p:cNvSpPr/>
          <p:nvPr/>
        </p:nvSpPr>
        <p:spPr bwMode="auto">
          <a:xfrm>
            <a:off x="1064581" y="5403475"/>
            <a:ext cx="10062838" cy="7466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BB31A-0970-4D0B-B8B1-4C3C586DE8E9}"/>
              </a:ext>
            </a:extLst>
          </p:cNvPr>
          <p:cNvSpPr txBox="1"/>
          <p:nvPr/>
        </p:nvSpPr>
        <p:spPr>
          <a:xfrm>
            <a:off x="2278874" y="5576764"/>
            <a:ext cx="86685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Always create your order from the final quote.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C48F916-793F-4590-AA38-3FBB2364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62" y="5469204"/>
            <a:ext cx="701868" cy="6152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BF28B3-28A6-4330-0AD0-4A6FC6CB4B54}"/>
              </a:ext>
            </a:extLst>
          </p:cNvPr>
          <p:cNvGrpSpPr/>
          <p:nvPr/>
        </p:nvGrpSpPr>
        <p:grpSpPr>
          <a:xfrm>
            <a:off x="4442918" y="2882716"/>
            <a:ext cx="5414212" cy="746691"/>
            <a:chOff x="4169538" y="2439656"/>
            <a:chExt cx="5414212" cy="746691"/>
          </a:xfrm>
        </p:grpSpPr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623A199C-875A-4FAA-8E27-1DCC9448D43B}"/>
                </a:ext>
              </a:extLst>
            </p:cNvPr>
            <p:cNvSpPr/>
            <p:nvPr/>
          </p:nvSpPr>
          <p:spPr>
            <a:xfrm rot="16200000">
              <a:off x="4226975" y="2493739"/>
              <a:ext cx="537612" cy="652486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4B82C3-BD31-4097-5DBC-2A871D5D8420}"/>
                </a:ext>
              </a:extLst>
            </p:cNvPr>
            <p:cNvGrpSpPr/>
            <p:nvPr/>
          </p:nvGrpSpPr>
          <p:grpSpPr>
            <a:xfrm>
              <a:off x="4898613" y="2439656"/>
              <a:ext cx="4685137" cy="746691"/>
              <a:chOff x="4898613" y="2439656"/>
              <a:chExt cx="4685137" cy="74669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215BC91-C54E-45E7-90CD-9082137FEB8A}"/>
                  </a:ext>
                </a:extLst>
              </p:cNvPr>
              <p:cNvSpPr/>
              <p:nvPr/>
            </p:nvSpPr>
            <p:spPr bwMode="auto">
              <a:xfrm>
                <a:off x="4898613" y="2439656"/>
                <a:ext cx="4685137" cy="74669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8575" cap="sq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ranklin Gothic Medium Cond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9AA516-E95E-43A0-B157-EB27314E1710}"/>
                  </a:ext>
                </a:extLst>
              </p:cNvPr>
              <p:cNvSpPr txBox="1"/>
              <p:nvPr/>
            </p:nvSpPr>
            <p:spPr>
              <a:xfrm>
                <a:off x="6096000" y="2652459"/>
                <a:ext cx="3193322" cy="400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  <a:latin typeface="Open Sans Light"/>
                    <a:cs typeface="Arial" panose="020B0604020202020204" pitchFamily="34" charset="0"/>
                  </a:rPr>
                  <a:t>Do not create order here</a:t>
                </a: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F289C058-96BB-45B3-83FE-68031508D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0994" y="2505385"/>
                <a:ext cx="701868" cy="6152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937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5972-CF26-42F3-9DAE-7BCE6926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00" y="1242025"/>
            <a:ext cx="11633200" cy="5174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 Homepage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B6A4FB-3640-9DB1-28A7-314EB9E49521}"/>
              </a:ext>
            </a:extLst>
          </p:cNvPr>
          <p:cNvGrpSpPr/>
          <p:nvPr/>
        </p:nvGrpSpPr>
        <p:grpSpPr>
          <a:xfrm>
            <a:off x="8755113" y="5292809"/>
            <a:ext cx="2357905" cy="646331"/>
            <a:chOff x="9305009" y="4705709"/>
            <a:chExt cx="2357905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5323A4-5DA7-CD36-807F-E52091898C55}"/>
                </a:ext>
              </a:extLst>
            </p:cNvPr>
            <p:cNvSpPr txBox="1"/>
            <p:nvPr/>
          </p:nvSpPr>
          <p:spPr>
            <a:xfrm>
              <a:off x="10233805" y="4705709"/>
              <a:ext cx="14291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 Lead Time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48E7FB-3331-4D89-2859-A068B3C263DD}"/>
                </a:ext>
              </a:extLst>
            </p:cNvPr>
            <p:cNvCxnSpPr/>
            <p:nvPr/>
          </p:nvCxnSpPr>
          <p:spPr>
            <a:xfrm>
              <a:off x="10209901" y="4705709"/>
              <a:ext cx="0" cy="6463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B602724-36B2-DEA6-E1D2-C5D1FAF4C747}"/>
                </a:ext>
              </a:extLst>
            </p:cNvPr>
            <p:cNvCxnSpPr/>
            <p:nvPr/>
          </p:nvCxnSpPr>
          <p:spPr>
            <a:xfrm flipH="1">
              <a:off x="9305009" y="5028874"/>
              <a:ext cx="897147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9005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AE5801-F57F-4AAC-9C32-05B22D779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82" y="813677"/>
            <a:ext cx="11633200" cy="533801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5EBD66-E250-4C78-9ECA-A1960540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Order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B8F6D8-1A93-4D17-A2EB-F5AB692C5FC1}"/>
              </a:ext>
            </a:extLst>
          </p:cNvPr>
          <p:cNvSpPr/>
          <p:nvPr/>
        </p:nvSpPr>
        <p:spPr bwMode="auto">
          <a:xfrm>
            <a:off x="4561638" y="5922752"/>
            <a:ext cx="6871852" cy="746691"/>
          </a:xfrm>
          <a:prstGeom prst="roundRect">
            <a:avLst/>
          </a:pr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7ECF6-1947-4BEA-8D73-8E14A4DA3579}"/>
              </a:ext>
            </a:extLst>
          </p:cNvPr>
          <p:cNvSpPr txBox="1"/>
          <p:nvPr/>
        </p:nvSpPr>
        <p:spPr>
          <a:xfrm>
            <a:off x="5775931" y="6096041"/>
            <a:ext cx="5427214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Always create your order from the final quote.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79ED77D-423E-40F0-934D-C9DBF1C27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19" y="5988481"/>
            <a:ext cx="701868" cy="61523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840A646-E6F4-4E5C-A64A-5962DF5D2FA3}"/>
              </a:ext>
            </a:extLst>
          </p:cNvPr>
          <p:cNvSpPr/>
          <p:nvPr/>
        </p:nvSpPr>
        <p:spPr>
          <a:xfrm>
            <a:off x="2264150" y="2902677"/>
            <a:ext cx="2168247" cy="3350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0E279DE2-8230-4FDD-9DC1-557A38E78557}"/>
              </a:ext>
            </a:extLst>
          </p:cNvPr>
          <p:cNvSpPr/>
          <p:nvPr/>
        </p:nvSpPr>
        <p:spPr>
          <a:xfrm rot="16200000">
            <a:off x="4524189" y="2743957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E932AB-EE21-4A1C-97A4-6411C2CB079D}"/>
              </a:ext>
            </a:extLst>
          </p:cNvPr>
          <p:cNvSpPr txBox="1"/>
          <p:nvPr/>
        </p:nvSpPr>
        <p:spPr>
          <a:xfrm>
            <a:off x="5075835" y="2868392"/>
            <a:ext cx="289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 Light"/>
              </a:rPr>
              <a:t>LTL freight / special freight</a:t>
            </a:r>
          </a:p>
        </p:txBody>
      </p:sp>
      <p:sp>
        <p:nvSpPr>
          <p:cNvPr id="2" name="Arrow: Up 12">
            <a:extLst>
              <a:ext uri="{FF2B5EF4-FFF2-40B4-BE49-F238E27FC236}">
                <a16:creationId xmlns:a16="http://schemas.microsoft.com/office/drawing/2014/main" id="{E44B01F4-B914-FD78-1CFF-3D5A0B80443F}"/>
              </a:ext>
            </a:extLst>
          </p:cNvPr>
          <p:cNvSpPr/>
          <p:nvPr/>
        </p:nvSpPr>
        <p:spPr>
          <a:xfrm rot="10800000">
            <a:off x="2264150" y="5139936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B2859C-EDD8-4525-A999-E83D1B8D4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01" y="952500"/>
            <a:ext cx="9970598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ED9C077-DBDE-40F9-A848-62DFCBB7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7308110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4306F1-DBAB-4F02-B170-833E70FEB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14" y="952500"/>
            <a:ext cx="10132372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4C415F-4C99-4B0F-9F48-3AE4FA395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Price Summary</a:t>
            </a:r>
          </a:p>
        </p:txBody>
      </p:sp>
    </p:spTree>
    <p:extLst>
      <p:ext uri="{BB962C8B-B14F-4D97-AF65-F5344CB8AC3E}">
        <p14:creationId xmlns:p14="http://schemas.microsoft.com/office/powerpoint/2010/main" val="2926930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FCFCB1-EA28-434B-920E-4341FF154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45095" r="44478" b="8016"/>
          <a:stretch/>
        </p:blipFill>
        <p:spPr>
          <a:xfrm>
            <a:off x="492919" y="915082"/>
            <a:ext cx="11247398" cy="505429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B19477-7B68-4DF5-9F81-7C9E92E4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 Required Documents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31721F07-E67F-4FC6-9C54-AE0DED7AE6D1}"/>
              </a:ext>
            </a:extLst>
          </p:cNvPr>
          <p:cNvSpPr/>
          <p:nvPr/>
        </p:nvSpPr>
        <p:spPr>
          <a:xfrm rot="5400000">
            <a:off x="6605362" y="4720208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E2CEBE-1DD2-4DC0-ACFA-478D1EE6F616}"/>
              </a:ext>
            </a:extLst>
          </p:cNvPr>
          <p:cNvGrpSpPr/>
          <p:nvPr/>
        </p:nvGrpSpPr>
        <p:grpSpPr>
          <a:xfrm>
            <a:off x="1064581" y="6035109"/>
            <a:ext cx="10062838" cy="746691"/>
            <a:chOff x="1034249" y="5958909"/>
            <a:chExt cx="10062838" cy="7466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1EC313-3C3C-4221-A073-4A99A4602645}"/>
                </a:ext>
              </a:extLst>
            </p:cNvPr>
            <p:cNvSpPr/>
            <p:nvPr/>
          </p:nvSpPr>
          <p:spPr bwMode="auto">
            <a:xfrm>
              <a:off x="1034249" y="5958909"/>
              <a:ext cx="10062838" cy="746691"/>
            </a:xfrm>
            <a:prstGeom prst="roundRect">
              <a:avLst/>
            </a:prstGeom>
            <a:noFill/>
            <a:ln w="28575" cap="sq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ranklin Gothic Medium Cond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0879F9-72BF-4359-A322-0924E97A8256}"/>
                </a:ext>
              </a:extLst>
            </p:cNvPr>
            <p:cNvSpPr txBox="1"/>
            <p:nvPr/>
          </p:nvSpPr>
          <p:spPr>
            <a:xfrm>
              <a:off x="2248542" y="6132198"/>
              <a:ext cx="8668500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Open Sans Light"/>
                  <a:cs typeface="Arial" panose="020B0604020202020204" pitchFamily="34" charset="0"/>
                </a:rPr>
                <a:t>Do not Forget to attach PO, Approved Submittal, &amp; Riser Schedule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D88D89A-82BF-46F4-933B-99AADBA8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630" y="6024638"/>
              <a:ext cx="701868" cy="615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73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FCFCB1-EA28-434B-920E-4341FF154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0297" y="875905"/>
            <a:ext cx="10813541" cy="5753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B19477-7B68-4DF5-9F81-7C9E92E4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Completion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31721F07-E67F-4FC6-9C54-AE0DED7AE6D1}"/>
              </a:ext>
            </a:extLst>
          </p:cNvPr>
          <p:cNvSpPr/>
          <p:nvPr/>
        </p:nvSpPr>
        <p:spPr>
          <a:xfrm rot="10800000">
            <a:off x="2154098" y="5621802"/>
            <a:ext cx="537612" cy="65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3E4BD8-01CA-4D78-B24C-9414E5998CE0}"/>
              </a:ext>
            </a:extLst>
          </p:cNvPr>
          <p:cNvSpPr/>
          <p:nvPr/>
        </p:nvSpPr>
        <p:spPr bwMode="auto">
          <a:xfrm>
            <a:off x="3855794" y="5948045"/>
            <a:ext cx="5959367" cy="746691"/>
          </a:xfrm>
          <a:prstGeom prst="roundRect">
            <a:avLst/>
          </a:prstGeom>
          <a:solidFill>
            <a:schemeClr val="bg1"/>
          </a:solidFill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E9A24-C8D7-4A5F-B0D1-02392D96D609}"/>
              </a:ext>
            </a:extLst>
          </p:cNvPr>
          <p:cNvSpPr txBox="1"/>
          <p:nvPr/>
        </p:nvSpPr>
        <p:spPr>
          <a:xfrm>
            <a:off x="4849412" y="5959177"/>
            <a:ext cx="476755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Open Sans Light"/>
                <a:cs typeface="Arial" panose="020B0604020202020204" pitchFamily="34" charset="0"/>
              </a:rPr>
              <a:t>Do not Submit Order until reviewed by your RM &amp; Inside Sales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BF7909A-CD8C-4DC3-9143-075752287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71" y="6013774"/>
            <a:ext cx="574317" cy="6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5B688-226F-43FE-9F74-F20F84DD15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Open Sans Light"/>
              </a:rPr>
              <a:t>Questions?</a:t>
            </a:r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504148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F5972-CF26-42F3-9DAE-7BCE6926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818" y="1260498"/>
            <a:ext cx="11633200" cy="5174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153C7F-49B4-4D31-9293-D4CD481D5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 Homepage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780BF-B822-49DD-840A-DF3E7A9436B0}"/>
              </a:ext>
            </a:extLst>
          </p:cNvPr>
          <p:cNvSpPr/>
          <p:nvPr/>
        </p:nvSpPr>
        <p:spPr>
          <a:xfrm>
            <a:off x="7836888" y="2288765"/>
            <a:ext cx="1715370" cy="5183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0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F1FF38-F221-4EB2-BF2A-4BAD7163E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/>
          </a:bodyPr>
          <a:lstStyle/>
          <a:p>
            <a:r>
              <a:rPr lang="en-US" sz="3200" dirty="0"/>
              <a:t>We have added documents to help walk you through the valve package options for fan coils and heat pumps.</a:t>
            </a:r>
          </a:p>
          <a:p>
            <a:endParaRPr lang="en-US" sz="3200" dirty="0"/>
          </a:p>
          <a:p>
            <a:r>
              <a:rPr lang="en-US" sz="3200" dirty="0"/>
              <a:t>The hose connection sheet shows the options available to connect your chassis or coil pack to the risers.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2" name="Content Placeholder 11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59DF40E9-B47B-4457-85F0-4A6096CBA04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50" y="914400"/>
            <a:ext cx="5469700" cy="579596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D0B263D-5A2B-43E4-AE20-6CB68AE9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/>
          <a:p>
            <a:r>
              <a:rPr lang="en-US" dirty="0"/>
              <a:t>Valve Package &amp; Hose Connections</a:t>
            </a:r>
          </a:p>
        </p:txBody>
      </p:sp>
    </p:spTree>
    <p:extLst>
      <p:ext uri="{BB962C8B-B14F-4D97-AF65-F5344CB8AC3E}">
        <p14:creationId xmlns:p14="http://schemas.microsoft.com/office/powerpoint/2010/main" val="26943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8A93E6-7EFE-4D35-A59A-12035B235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Detail sheets to help make option selections in ISC</a:t>
            </a:r>
          </a:p>
          <a:p>
            <a:endParaRPr lang="en-US" sz="3200" dirty="0"/>
          </a:p>
          <a:p>
            <a:r>
              <a:rPr lang="en-US" sz="3200" dirty="0"/>
              <a:t>Shows position of component in the system</a:t>
            </a:r>
          </a:p>
          <a:p>
            <a:endParaRPr lang="en-US" sz="3200" dirty="0"/>
          </a:p>
          <a:p>
            <a:r>
              <a:rPr lang="en-US" sz="3200" dirty="0"/>
              <a:t>Gives explanation of the component operation</a:t>
            </a:r>
          </a:p>
          <a:p>
            <a:endParaRPr lang="en-US" sz="3200" dirty="0"/>
          </a:p>
        </p:txBody>
      </p:sp>
      <p:pic>
        <p:nvPicPr>
          <p:cNvPr id="5" name="Content Placeholder 4" descr="Text, timeline&#10;&#10;Description automatically generated">
            <a:extLst>
              <a:ext uri="{FF2B5EF4-FFF2-40B4-BE49-F238E27FC236}">
                <a16:creationId xmlns:a16="http://schemas.microsoft.com/office/drawing/2014/main" id="{335F48DA-7564-4854-953C-6992C3901CD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20" y="849746"/>
            <a:ext cx="4478085" cy="5795963"/>
          </a:xfrm>
          <a:ln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D0B263D-5A2B-43E4-AE20-6CB68AE9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Package &amp; Hose Connections</a:t>
            </a:r>
          </a:p>
        </p:txBody>
      </p:sp>
      <p:pic>
        <p:nvPicPr>
          <p:cNvPr id="11" name="Content Placeholder 2" descr="A picture containing chart&#10;&#10;Description automatically generated">
            <a:extLst>
              <a:ext uri="{FF2B5EF4-FFF2-40B4-BE49-F238E27FC236}">
                <a16:creationId xmlns:a16="http://schemas.microsoft.com/office/drawing/2014/main" id="{99584A59-C2A0-46BB-B93B-DCEA7AB3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25" y="773838"/>
            <a:ext cx="4478085" cy="5795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5055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14077</TotalTime>
  <Words>1150</Words>
  <Application>Microsoft Macintosh PowerPoint</Application>
  <PresentationFormat>Widescreen</PresentationFormat>
  <Paragraphs>205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Arial Narrow</vt:lpstr>
      <vt:lpstr>Calibri</vt:lpstr>
      <vt:lpstr>Calibri Light</vt:lpstr>
      <vt:lpstr>Franklin Gothic Medium Cond</vt:lpstr>
      <vt:lpstr>Open Sans</vt:lpstr>
      <vt:lpstr>Open Sans Light</vt:lpstr>
      <vt:lpstr>Office Theme</vt:lpstr>
      <vt:lpstr>PowerPoint Presentation</vt:lpstr>
      <vt:lpstr>Vertical Stack Assembly</vt:lpstr>
      <vt:lpstr>ISC Login</vt:lpstr>
      <vt:lpstr>ISC Account Request</vt:lpstr>
      <vt:lpstr>ISC Password Reset</vt:lpstr>
      <vt:lpstr>ISC Homepage</vt:lpstr>
      <vt:lpstr>ISC Homepage</vt:lpstr>
      <vt:lpstr>Valve Package &amp; Hose Connections</vt:lpstr>
      <vt:lpstr>Valve Package &amp; Hose Connections</vt:lpstr>
      <vt:lpstr>ISC Homepage</vt:lpstr>
      <vt:lpstr>Lead Time &amp; Exchange Rates</vt:lpstr>
      <vt:lpstr>Current Lead Time – Online Access</vt:lpstr>
      <vt:lpstr>ISC Homepage</vt:lpstr>
      <vt:lpstr>Presentations &amp; Sales Tools</vt:lpstr>
      <vt:lpstr>ISC Homepage</vt:lpstr>
      <vt:lpstr>Competitive Information</vt:lpstr>
      <vt:lpstr>ISC Homepage</vt:lpstr>
      <vt:lpstr>Training Videos</vt:lpstr>
      <vt:lpstr>ISC Homepage</vt:lpstr>
      <vt:lpstr>Production Schedules</vt:lpstr>
      <vt:lpstr>Performance Dashboard</vt:lpstr>
      <vt:lpstr>My Projects</vt:lpstr>
      <vt:lpstr>Managing Users</vt:lpstr>
      <vt:lpstr>Creating a New Project</vt:lpstr>
      <vt:lpstr>Adding Users to Project</vt:lpstr>
      <vt:lpstr>Adding Users to Project</vt:lpstr>
      <vt:lpstr>Adding Documents to Project</vt:lpstr>
      <vt:lpstr>Adding Documents to Project</vt:lpstr>
      <vt:lpstr>Adding Documents to Project</vt:lpstr>
      <vt:lpstr>Adding Documents to Project</vt:lpstr>
      <vt:lpstr>Adding / Configuring Units</vt:lpstr>
      <vt:lpstr>Unit Configuration</vt:lpstr>
      <vt:lpstr>Unit Configuration</vt:lpstr>
      <vt:lpstr>Unit Configuration</vt:lpstr>
      <vt:lpstr>Project Schedule</vt:lpstr>
      <vt:lpstr>Creating a Submittal</vt:lpstr>
      <vt:lpstr>Creating a submittal</vt:lpstr>
      <vt:lpstr>Submittal Document</vt:lpstr>
      <vt:lpstr>Creating a Quote</vt:lpstr>
      <vt:lpstr>Quote Information</vt:lpstr>
      <vt:lpstr>Quote Price Summary</vt:lpstr>
      <vt:lpstr>Quote Document</vt:lpstr>
      <vt:lpstr>Special Engineering Request</vt:lpstr>
      <vt:lpstr>Special Engineering Request</vt:lpstr>
      <vt:lpstr>Special Engineering Request</vt:lpstr>
      <vt:lpstr>Special Engineering Request</vt:lpstr>
      <vt:lpstr>Special Engineering Request</vt:lpstr>
      <vt:lpstr>Special Engineering Request</vt:lpstr>
      <vt:lpstr>Special Engineering Request</vt:lpstr>
      <vt:lpstr>Special Engineering Request</vt:lpstr>
      <vt:lpstr>Special Engineering Request</vt:lpstr>
      <vt:lpstr>Special Multiplier Request</vt:lpstr>
      <vt:lpstr>Special Multiplier Request</vt:lpstr>
      <vt:lpstr>Special Multiplier Request</vt:lpstr>
      <vt:lpstr>Special Multiplier Request</vt:lpstr>
      <vt:lpstr>Special Multiplier Request</vt:lpstr>
      <vt:lpstr>Special Multiplier Request</vt:lpstr>
      <vt:lpstr>Special Multiplier Request</vt:lpstr>
      <vt:lpstr>Creating an Order</vt:lpstr>
      <vt:lpstr>Creating an Order</vt:lpstr>
      <vt:lpstr>Order Information</vt:lpstr>
      <vt:lpstr>Order Price Summary</vt:lpstr>
      <vt:lpstr>Attach Required Documents</vt:lpstr>
      <vt:lpstr>Order Completion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Evie Sibert</dc:creator>
  <cp:lastModifiedBy>Tony Landers</cp:lastModifiedBy>
  <cp:revision>64</cp:revision>
  <dcterms:created xsi:type="dcterms:W3CDTF">2021-03-25T19:08:37Z</dcterms:created>
  <dcterms:modified xsi:type="dcterms:W3CDTF">2024-11-21T15:26:57Z</dcterms:modified>
</cp:coreProperties>
</file>