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643" r:id="rId2"/>
    <p:sldId id="501" r:id="rId3"/>
    <p:sldId id="644" r:id="rId4"/>
    <p:sldId id="502" r:id="rId5"/>
    <p:sldId id="1778" r:id="rId6"/>
    <p:sldId id="2080" r:id="rId7"/>
    <p:sldId id="2081" r:id="rId8"/>
    <p:sldId id="2082" r:id="rId9"/>
    <p:sldId id="2083" r:id="rId10"/>
    <p:sldId id="2084" r:id="rId11"/>
    <p:sldId id="1787" r:id="rId12"/>
    <p:sldId id="301" r:id="rId13"/>
    <p:sldId id="302" r:id="rId14"/>
    <p:sldId id="17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5A"/>
    <a:srgbClr val="E7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08" autoAdjust="0"/>
    <p:restoredTop sz="94536"/>
  </p:normalViewPr>
  <p:slideViewPr>
    <p:cSldViewPr snapToGrid="0">
      <p:cViewPr varScale="1">
        <p:scale>
          <a:sx n="152" d="100"/>
          <a:sy n="152" d="100"/>
        </p:scale>
        <p:origin x="4072" y="1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-73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614F8-4E6A-4A55-8979-F4ACBC5DD492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70457-55B5-4B5D-9AA6-61C2656D8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43" indent="-30205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21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09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797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085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373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661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7949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4E540-C94A-4F45-9830-E150BC389E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0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235028" y="9271159"/>
            <a:ext cx="3241040" cy="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73F66-AAB9-4630-BEA6-3D20484A3C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94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116332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BF0DEB7-784C-418C-9E54-4C248687D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53A2C2-52D2-4908-BCCF-317C19E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57F94B-7D4C-41C6-85D7-359CFA4ECA77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3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37686" y="2179819"/>
            <a:ext cx="6251114" cy="452578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F430BA-19B5-42BB-910C-A8C24300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685" y="1153633"/>
            <a:ext cx="6251115" cy="533400"/>
          </a:xfrm>
        </p:spPr>
        <p:txBody>
          <a:bodyPr/>
          <a:lstStyle>
            <a:lvl1pPr algn="r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picture containing building, skyscraper, tower, city&#10;&#10;Description automatically generated">
            <a:extLst>
              <a:ext uri="{FF2B5EF4-FFF2-40B4-BE49-F238E27FC236}">
                <a16:creationId xmlns:a16="http://schemas.microsoft.com/office/drawing/2014/main" id="{D30B9A4A-A2E3-467A-8D1E-46B041B2D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26061"/>
          <a:stretch/>
        </p:blipFill>
        <p:spPr>
          <a:xfrm>
            <a:off x="-31804" y="-1"/>
            <a:ext cx="5447322" cy="685800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656CB08-4597-4BD9-9142-F22D18762F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1263" y="15240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5F10B6-C976-48C1-A106-26CE0153E95E}"/>
              </a:ext>
            </a:extLst>
          </p:cNvPr>
          <p:cNvCxnSpPr/>
          <p:nvPr userDrawn="1"/>
        </p:nvCxnSpPr>
        <p:spPr>
          <a:xfrm flipH="1">
            <a:off x="7692501" y="1687033"/>
            <a:ext cx="4296298" cy="0"/>
          </a:xfrm>
          <a:prstGeom prst="line">
            <a:avLst/>
          </a:prstGeom>
          <a:ln w="8890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40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FA81-BD30-4627-AD5C-9ECF11C6A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6" t="19050" r="5621" b="12080"/>
          <a:stretch/>
        </p:blipFill>
        <p:spPr>
          <a:xfrm>
            <a:off x="0" y="-1"/>
            <a:ext cx="7510509" cy="685800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3F5726E-E49C-445E-BFD6-C593C69F5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1263" y="15240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6329FB6-D6F6-4BFC-A210-C8F2FA62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014" y="1188479"/>
            <a:ext cx="5169785" cy="533400"/>
          </a:xfrm>
        </p:spPr>
        <p:txBody>
          <a:bodyPr/>
          <a:lstStyle>
            <a:lvl1pPr algn="r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01564" y="2432482"/>
            <a:ext cx="5687236" cy="42731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D6196E-E350-4697-BB3B-F78143378F61}"/>
              </a:ext>
            </a:extLst>
          </p:cNvPr>
          <p:cNvCxnSpPr/>
          <p:nvPr userDrawn="1"/>
        </p:nvCxnSpPr>
        <p:spPr>
          <a:xfrm flipH="1">
            <a:off x="7692501" y="1721879"/>
            <a:ext cx="4296298" cy="0"/>
          </a:xfrm>
          <a:prstGeom prst="line">
            <a:avLst/>
          </a:prstGeom>
          <a:ln w="8890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88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67200" y="952500"/>
            <a:ext cx="77216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03200" y="952500"/>
            <a:ext cx="39878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D945676-00CF-4B0A-A830-62D98F710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74970CE-9C7A-4B99-87CE-8F4132E7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95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67EF7D-A53F-43E2-BE35-C253C0CE7F2C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6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26AF1E9A-E312-4F4D-8D49-BCCB0B1D1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48" cy="81096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AF5BDB-1FEB-4281-9DA5-C8A37A6B3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6848"/>
            <a:ext cx="9144000" cy="1150951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3E90D-DD41-41D4-80B8-3499CACD6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709" y="1657891"/>
            <a:ext cx="4747430" cy="18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48400" y="914401"/>
            <a:ext cx="5689600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E12049F-4FEB-4B80-9931-5BFFD75B4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050F0A8-D178-40DC-901E-D4A7C834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EEC687-9ED7-4ACC-9E97-84879B9C6D3A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7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0B10C-53FA-4799-BD91-F02297AE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AAF2-97E6-44CA-B76A-5DEE5028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C261-4AF2-4D13-AD3B-0C1200FD5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8D9E-4856-42D1-9420-0574D9A0209D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B3FD-EB6A-43F6-9E13-5B724DC8E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D337-D69B-41D6-AAB4-C9CC44C5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F5AF-C01E-4EF4-9BCA-8C1AF5B03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71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5EDF-E0E1-4138-91FA-3769BC712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Innoline</a:t>
            </a:r>
            <a:r>
              <a:rPr lang="en-US" altLang="en-US" baseline="30000" dirty="0"/>
              <a:t>®</a:t>
            </a:r>
            <a:r>
              <a:rPr lang="en-US" altLang="en-US" dirty="0"/>
              <a:t> 50/50 Four Pipe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937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050 piping FHNC">
            <a:hlinkClick r:id="" action="ppaction://media"/>
            <a:extLst>
              <a:ext uri="{FF2B5EF4-FFF2-40B4-BE49-F238E27FC236}">
                <a16:creationId xmlns:a16="http://schemas.microsoft.com/office/drawing/2014/main" id="{2F7BFD27-9C20-816C-3E66-CD75D1724B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84" b="9516"/>
          <a:stretch/>
        </p:blipFill>
        <p:spPr>
          <a:xfrm>
            <a:off x="75406" y="796874"/>
            <a:ext cx="12041188" cy="54995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Heating / No Cooling</a:t>
            </a:r>
          </a:p>
        </p:txBody>
      </p:sp>
    </p:spTree>
    <p:extLst>
      <p:ext uri="{BB962C8B-B14F-4D97-AF65-F5344CB8AC3E}">
        <p14:creationId xmlns:p14="http://schemas.microsoft.com/office/powerpoint/2010/main" val="20518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1564" y="1188479"/>
            <a:ext cx="5687236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Selling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564" y="1956816"/>
            <a:ext cx="5687236" cy="47487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Units provide better performance at part load since each fan and coil is sized for a lower load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Units continually dehumidify the air by allowing the chilled water to be active 100% of the time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Units deliver only the load required for each season; this saves energy and provides better comfort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Up to 85% of the time, a Fan Coil Unit can operate at less than half capacity</a:t>
            </a:r>
          </a:p>
        </p:txBody>
      </p:sp>
    </p:spTree>
    <p:extLst>
      <p:ext uri="{BB962C8B-B14F-4D97-AF65-F5344CB8AC3E}">
        <p14:creationId xmlns:p14="http://schemas.microsoft.com/office/powerpoint/2010/main" val="415480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Piping &amp;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564" y="2011680"/>
            <a:ext cx="5687236" cy="46939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Pipe cost savings for both material and labor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decrease in chilled water pipe size more than offsets the increase in hot water pipe size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Smaller pipes for larger capacities also OPENS the door for cost effective two- and three-story applications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Maintenance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only moving part on Whalen 50/50 Units is the fan motor which can be changed in less than 10 minutes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05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564" y="2048256"/>
            <a:ext cx="5687236" cy="465734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Operates at lower hot water temperatures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Separate hot water loops of Whalen and other heating equipment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Maximum of 140° F EWT</a:t>
            </a:r>
          </a:p>
          <a:p>
            <a:pPr lvl="2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Outdoor reset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Design should incorporate indoor/outdoor reset of hot water supply temperature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5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151912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300 to 1600 CFM</a:t>
            </a:r>
          </a:p>
          <a:p>
            <a:endParaRPr lang="en-US" sz="1100" dirty="0"/>
          </a:p>
          <a:p>
            <a:r>
              <a:rPr lang="en-US" dirty="0"/>
              <a:t>Footprint</a:t>
            </a:r>
          </a:p>
          <a:p>
            <a:pPr lvl="1"/>
            <a:r>
              <a:rPr lang="en-US" dirty="0"/>
              <a:t>300 to 400 CFM: 24” x 14”</a:t>
            </a:r>
          </a:p>
          <a:p>
            <a:pPr lvl="1"/>
            <a:r>
              <a:rPr lang="en-US" dirty="0"/>
              <a:t>600 CFM: 28” x 14”</a:t>
            </a:r>
          </a:p>
          <a:p>
            <a:pPr lvl="1"/>
            <a:r>
              <a:rPr lang="en-US" dirty="0"/>
              <a:t>800 to 1000 CFM: 32” x 14”</a:t>
            </a:r>
          </a:p>
          <a:p>
            <a:pPr lvl="1"/>
            <a:r>
              <a:rPr lang="en-US" dirty="0"/>
              <a:t>1200 to 1600 CFM: 36” x 16”</a:t>
            </a:r>
          </a:p>
          <a:p>
            <a:endParaRPr lang="en-US" sz="1100" dirty="0"/>
          </a:p>
          <a:p>
            <a:r>
              <a:rPr lang="en-US" sz="2400" dirty="0"/>
              <a:t>4-pipe compatibility</a:t>
            </a:r>
          </a:p>
          <a:p>
            <a:r>
              <a:rPr lang="en-US" sz="2400" dirty="0"/>
              <a:t>Standard PSC motor</a:t>
            </a:r>
          </a:p>
          <a:p>
            <a:r>
              <a:rPr lang="en-US" sz="2400" dirty="0"/>
              <a:t>Optional EC motor</a:t>
            </a:r>
          </a:p>
          <a:p>
            <a:r>
              <a:rPr lang="en-US" sz="2400" dirty="0"/>
              <a:t>Naturally balanced</a:t>
            </a:r>
          </a:p>
          <a:p>
            <a:r>
              <a:rPr lang="en-US" sz="2400" dirty="0"/>
              <a:t>No soldered connections within the unit</a:t>
            </a:r>
          </a:p>
          <a:p>
            <a:r>
              <a:rPr lang="en-US" sz="2400" dirty="0"/>
              <a:t>Reduced installation and maintenance costs</a:t>
            </a:r>
            <a:endParaRPr lang="en-US" sz="800" dirty="0"/>
          </a:p>
          <a:p>
            <a:r>
              <a:rPr lang="en-US" sz="2400" dirty="0"/>
              <a:t>Fan and pump staging for energy efficiency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97" y="952500"/>
            <a:ext cx="1874605" cy="575310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180343"/>
            <a:ext cx="465961" cy="45116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4A6EFB-6F7F-41EE-9891-4FE6698E8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Innoline</a:t>
            </a:r>
            <a:r>
              <a:rPr lang="it-IT" baseline="30000" dirty="0"/>
              <a:t>®</a:t>
            </a:r>
            <a:r>
              <a:rPr lang="it-IT" dirty="0"/>
              <a:t> 50/50 Riser Fan 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1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Energy Savings</a:t>
            </a:r>
          </a:p>
          <a:p>
            <a:endParaRPr lang="en-US" sz="2800" dirty="0"/>
          </a:p>
          <a:p>
            <a:r>
              <a:rPr lang="en-US" sz="2800" dirty="0"/>
              <a:t>Design Simplicity</a:t>
            </a:r>
          </a:p>
          <a:p>
            <a:endParaRPr lang="en-US" sz="2800" dirty="0"/>
          </a:p>
          <a:p>
            <a:r>
              <a:rPr lang="en-US" sz="2800" dirty="0"/>
              <a:t>Servicing Ease</a:t>
            </a:r>
          </a:p>
          <a:p>
            <a:endParaRPr lang="en-US" sz="2800" dirty="0"/>
          </a:p>
          <a:p>
            <a:r>
              <a:rPr lang="en-US" sz="2800" dirty="0"/>
              <a:t>Superior occupant comfort</a:t>
            </a:r>
          </a:p>
        </p:txBody>
      </p:sp>
      <p:pic>
        <p:nvPicPr>
          <p:cNvPr id="13" name="Content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24ECC2-A677-47E9-942D-4187516C6EA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31" y="1260042"/>
            <a:ext cx="1676019" cy="48869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4-Pipe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2" y="1072813"/>
            <a:ext cx="1676018" cy="5261393"/>
          </a:xfrm>
          <a:prstGeom prst="rect">
            <a:avLst/>
          </a:prstGeom>
        </p:spPr>
      </p:pic>
      <p:sp>
        <p:nvSpPr>
          <p:cNvPr id="9" name="Equals 8">
            <a:extLst>
              <a:ext uri="{FF2B5EF4-FFF2-40B4-BE49-F238E27FC236}">
                <a16:creationId xmlns:a16="http://schemas.microsoft.com/office/drawing/2014/main" id="{87184B08-1324-4951-ACB6-7ED2A4D43544}"/>
              </a:ext>
            </a:extLst>
          </p:cNvPr>
          <p:cNvSpPr/>
          <p:nvPr/>
        </p:nvSpPr>
        <p:spPr bwMode="auto">
          <a:xfrm>
            <a:off x="7988109" y="3249137"/>
            <a:ext cx="1066800" cy="762000"/>
          </a:xfrm>
          <a:prstGeom prst="mathEqual">
            <a:avLst/>
          </a:prstGeom>
          <a:solidFill>
            <a:srgbClr val="007549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A9F3B-0E2B-4D65-99D7-B1871DA854E8}"/>
              </a:ext>
            </a:extLst>
          </p:cNvPr>
          <p:cNvSpPr txBox="1"/>
          <p:nvPr/>
        </p:nvSpPr>
        <p:spPr>
          <a:xfrm>
            <a:off x="5216545" y="5964874"/>
            <a:ext cx="262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Two 2-pipe 1-stage fan coils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581DE-82DB-4AEF-96C9-87FE50C4C3F1}"/>
              </a:ext>
            </a:extLst>
          </p:cNvPr>
          <p:cNvSpPr txBox="1"/>
          <p:nvPr/>
        </p:nvSpPr>
        <p:spPr>
          <a:xfrm>
            <a:off x="9054909" y="6307774"/>
            <a:ext cx="278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One 4-pipe 2-stage fan coil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AF06B76-52BF-45A0-AE96-B158AD291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25" y="1260041"/>
            <a:ext cx="1734184" cy="4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737685" y="1560412"/>
            <a:ext cx="6003255" cy="5297588"/>
            <a:chOff x="4800600" y="1066800"/>
            <a:chExt cx="6316843" cy="55743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066800"/>
              <a:ext cx="1797649" cy="5574315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5150449" y="1600200"/>
              <a:ext cx="2438400" cy="25908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flipV="1">
              <a:off x="5150449" y="5794586"/>
              <a:ext cx="2514600" cy="13201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6217249" y="1600200"/>
              <a:ext cx="4495800" cy="25908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6281752" y="5779346"/>
              <a:ext cx="4507497" cy="13201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99" b="10578"/>
            <a:stretch/>
          </p:blipFill>
          <p:spPr>
            <a:xfrm>
              <a:off x="7247186" y="1600200"/>
              <a:ext cx="3870257" cy="4179146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474" y="6296395"/>
            <a:ext cx="465961" cy="4511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21E7B72-6FB7-49C3-A1BE-F59B63E9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685" y="1138431"/>
            <a:ext cx="6251115" cy="533400"/>
          </a:xfrm>
        </p:spPr>
        <p:txBody>
          <a:bodyPr/>
          <a:lstStyle/>
          <a:p>
            <a:r>
              <a:rPr lang="it-IT" dirty="0"/>
              <a:t>Innoline</a:t>
            </a:r>
            <a:r>
              <a:rPr lang="it-IT" baseline="30000" dirty="0"/>
              <a:t>®</a:t>
            </a:r>
            <a:r>
              <a:rPr lang="it-IT" dirty="0"/>
              <a:t> 50/50 Riser Fan 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7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7492A-FACD-478D-81B9-9428D2A18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50% Cooling / 50% Heating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617890" y="5915025"/>
            <a:ext cx="9050111" cy="369332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0FA2F-109B-446E-AAB9-E3F10F46D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6" y="999744"/>
            <a:ext cx="3797808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Heating / Partial Cooling</a:t>
            </a:r>
          </a:p>
        </p:txBody>
      </p:sp>
      <p:pic>
        <p:nvPicPr>
          <p:cNvPr id="9" name="5050 piping NHPC">
            <a:hlinkClick r:id="" action="ppaction://media"/>
            <a:extLst>
              <a:ext uri="{FF2B5EF4-FFF2-40B4-BE49-F238E27FC236}">
                <a16:creationId xmlns:a16="http://schemas.microsoft.com/office/drawing/2014/main" id="{3FBF74F1-5AF8-5580-1419-317FDEF5EE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335" b="9254"/>
          <a:stretch/>
        </p:blipFill>
        <p:spPr>
          <a:xfrm>
            <a:off x="78310" y="806823"/>
            <a:ext cx="12035380" cy="5511226"/>
          </a:xfrm>
        </p:spPr>
      </p:pic>
    </p:spTree>
    <p:extLst>
      <p:ext uri="{BB962C8B-B14F-4D97-AF65-F5344CB8AC3E}">
        <p14:creationId xmlns:p14="http://schemas.microsoft.com/office/powerpoint/2010/main" val="17140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050 piping NHFC">
            <a:hlinkClick r:id="" action="ppaction://media"/>
            <a:extLst>
              <a:ext uri="{FF2B5EF4-FFF2-40B4-BE49-F238E27FC236}">
                <a16:creationId xmlns:a16="http://schemas.microsoft.com/office/drawing/2014/main" id="{A104BDB6-0562-4A46-5F98-F743C595DD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354" b="9449"/>
          <a:stretch/>
        </p:blipFill>
        <p:spPr>
          <a:xfrm>
            <a:off x="83108" y="798105"/>
            <a:ext cx="12025784" cy="54922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Heating / Full Cooling</a:t>
            </a:r>
          </a:p>
        </p:txBody>
      </p:sp>
    </p:spTree>
    <p:extLst>
      <p:ext uri="{BB962C8B-B14F-4D97-AF65-F5344CB8AC3E}">
        <p14:creationId xmlns:p14="http://schemas.microsoft.com/office/powerpoint/2010/main" val="37544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Heating / Partial Cooling</a:t>
            </a:r>
          </a:p>
        </p:txBody>
      </p:sp>
      <p:pic>
        <p:nvPicPr>
          <p:cNvPr id="6" name="5050 piping PHPC">
            <a:hlinkClick r:id="" action="ppaction://media"/>
            <a:extLst>
              <a:ext uri="{FF2B5EF4-FFF2-40B4-BE49-F238E27FC236}">
                <a16:creationId xmlns:a16="http://schemas.microsoft.com/office/drawing/2014/main" id="{C7D7EA11-2277-147B-A77F-6A45B01F87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07" b="9254"/>
          <a:stretch/>
        </p:blipFill>
        <p:spPr>
          <a:xfrm>
            <a:off x="77511" y="810961"/>
            <a:ext cx="12036978" cy="5507088"/>
          </a:xfrm>
        </p:spPr>
      </p:pic>
    </p:spTree>
    <p:extLst>
      <p:ext uri="{BB962C8B-B14F-4D97-AF65-F5344CB8AC3E}">
        <p14:creationId xmlns:p14="http://schemas.microsoft.com/office/powerpoint/2010/main" val="40701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Heating / No Cooling</a:t>
            </a:r>
          </a:p>
        </p:txBody>
      </p:sp>
      <p:pic>
        <p:nvPicPr>
          <p:cNvPr id="6" name="5050 piping PHNC">
            <a:hlinkClick r:id="" action="ppaction://media"/>
            <a:extLst>
              <a:ext uri="{FF2B5EF4-FFF2-40B4-BE49-F238E27FC236}">
                <a16:creationId xmlns:a16="http://schemas.microsoft.com/office/drawing/2014/main" id="{0F18617C-2CE4-63D1-97DF-36D3F0F5BC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62" b="9253"/>
          <a:stretch/>
        </p:blipFill>
        <p:spPr>
          <a:xfrm>
            <a:off x="79110" y="794412"/>
            <a:ext cx="12033780" cy="5515362"/>
          </a:xfrm>
        </p:spPr>
      </p:pic>
    </p:spTree>
    <p:extLst>
      <p:ext uri="{BB962C8B-B14F-4D97-AF65-F5344CB8AC3E}">
        <p14:creationId xmlns:p14="http://schemas.microsoft.com/office/powerpoint/2010/main" val="274512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8031</TotalTime>
  <Words>339</Words>
  <Application>Microsoft Macintosh PowerPoint</Application>
  <PresentationFormat>Widescreen</PresentationFormat>
  <Paragraphs>59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Franklin Gothic Medium Cond</vt:lpstr>
      <vt:lpstr>Open Sans</vt:lpstr>
      <vt:lpstr>Open Sans Light</vt:lpstr>
      <vt:lpstr>Times</vt:lpstr>
      <vt:lpstr>Office Theme</vt:lpstr>
      <vt:lpstr>PowerPoint Presentation</vt:lpstr>
      <vt:lpstr>Innoline® 50/50 Riser Fan Coil</vt:lpstr>
      <vt:lpstr>Innoline® 50/50 4-Pipe System</vt:lpstr>
      <vt:lpstr>Innoline® 50/50 Riser Fan Coil</vt:lpstr>
      <vt:lpstr>50% Cooling / 50% Heating</vt:lpstr>
      <vt:lpstr>No Heating / Partial Cooling</vt:lpstr>
      <vt:lpstr>No Heating / Full Cooling</vt:lpstr>
      <vt:lpstr>Partial Heating / Partial Cooling</vt:lpstr>
      <vt:lpstr>Partial Heating / No Cooling</vt:lpstr>
      <vt:lpstr>Full Heating / No Cooling</vt:lpstr>
      <vt:lpstr>Innoline® 50/50 Selling Points</vt:lpstr>
      <vt:lpstr>Piping &amp; Maintenance</vt:lpstr>
      <vt:lpstr>Design Consideration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Evie Sibert</dc:creator>
  <cp:lastModifiedBy>Tony Landers</cp:lastModifiedBy>
  <cp:revision>73</cp:revision>
  <dcterms:created xsi:type="dcterms:W3CDTF">2021-03-25T19:08:37Z</dcterms:created>
  <dcterms:modified xsi:type="dcterms:W3CDTF">2024-10-31T19:46:38Z</dcterms:modified>
</cp:coreProperties>
</file>