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630" r:id="rId2"/>
    <p:sldId id="1764" r:id="rId3"/>
    <p:sldId id="2078" r:id="rId4"/>
    <p:sldId id="1926" r:id="rId5"/>
    <p:sldId id="1830" r:id="rId6"/>
    <p:sldId id="499" r:id="rId7"/>
    <p:sldId id="274" r:id="rId8"/>
    <p:sldId id="2079" r:id="rId9"/>
    <p:sldId id="1820" r:id="rId10"/>
    <p:sldId id="1821" r:id="rId11"/>
    <p:sldId id="1795" r:id="rId12"/>
    <p:sldId id="1769" r:id="rId13"/>
    <p:sldId id="1770" r:id="rId14"/>
    <p:sldId id="1771" r:id="rId15"/>
    <p:sldId id="287" r:id="rId16"/>
    <p:sldId id="641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65A"/>
    <a:srgbClr val="E755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3308" autoAdjust="0"/>
    <p:restoredTop sz="94536"/>
  </p:normalViewPr>
  <p:slideViewPr>
    <p:cSldViewPr snapToGrid="0">
      <p:cViewPr varScale="1">
        <p:scale>
          <a:sx n="152" d="100"/>
          <a:sy n="152" d="100"/>
        </p:scale>
        <p:origin x="4072" y="184"/>
      </p:cViewPr>
      <p:guideLst/>
    </p:cSldViewPr>
  </p:slideViewPr>
  <p:notesTextViewPr>
    <p:cViewPr>
      <p:scale>
        <a:sx n="150" d="100"/>
        <a:sy n="150" d="100"/>
      </p:scale>
      <p:origin x="0" y="0"/>
    </p:cViewPr>
  </p:notesTextViewPr>
  <p:sorterViewPr>
    <p:cViewPr>
      <p:scale>
        <a:sx n="1" d="1"/>
        <a:sy n="1" d="1"/>
      </p:scale>
      <p:origin x="0" y="-7301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5614F8-4E6A-4A55-8979-F4ACBC5DD492}" type="datetimeFigureOut">
              <a:rPr lang="en-US" smtClean="0"/>
              <a:t>10/31/24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B70457-55B5-4B5D-9AA6-61C2656D86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1066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122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85343" indent="-30205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08221" indent="-24164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91509" indent="-24164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174797" indent="-24164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658085" indent="-24164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141373" indent="-24164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624661" indent="-24164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4107949" indent="-24164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C44E540-C94A-4F45-9830-E150BC389E05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05999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B70457-55B5-4B5D-9AA6-61C2656D865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5157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 txBox="1">
            <a:spLocks noGrp="1" noChangeArrowheads="1"/>
          </p:cNvSpPr>
          <p:nvPr/>
        </p:nvSpPr>
        <p:spPr bwMode="auto">
          <a:xfrm>
            <a:off x="4235028" y="9271159"/>
            <a:ext cx="3241040" cy="488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52" tIns="48327" rIns="96652" bIns="48327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6973F66-AAB9-4630-BEA6-3D20484A3C57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7134748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5600" y="952500"/>
            <a:ext cx="11633200" cy="57531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549"/>
              </a:buClr>
              <a:defRPr sz="36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549"/>
              </a:buClr>
              <a:defRPr sz="32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549"/>
              </a:buClr>
              <a:defRPr sz="28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549"/>
              </a:buClr>
              <a:defRPr sz="24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549"/>
              </a:buClr>
              <a:defRPr sz="24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6" name="Picture 4">
            <a:extLst>
              <a:ext uri="{FF2B5EF4-FFF2-40B4-BE49-F238E27FC236}">
                <a16:creationId xmlns:a16="http://schemas.microsoft.com/office/drawing/2014/main" id="{2BF0DEB7-784C-418C-9E54-4C248687D7B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2936" y="95910"/>
            <a:ext cx="1267536" cy="508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3C53A2C2-52D2-4908-BCCF-317C19E6D8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2600" y="76200"/>
            <a:ext cx="8000983" cy="533400"/>
          </a:xfrm>
        </p:spPr>
        <p:txBody>
          <a:bodyPr/>
          <a:lstStyle>
            <a:lvl1pPr algn="l">
              <a:defRPr sz="3200">
                <a:solidFill>
                  <a:srgbClr val="00754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357F94B-7D4C-41C6-85D7-359CFA4ECA77}"/>
              </a:ext>
            </a:extLst>
          </p:cNvPr>
          <p:cNvCxnSpPr/>
          <p:nvPr userDrawn="1"/>
        </p:nvCxnSpPr>
        <p:spPr>
          <a:xfrm>
            <a:off x="1676400" y="95910"/>
            <a:ext cx="0" cy="508447"/>
          </a:xfrm>
          <a:prstGeom prst="line">
            <a:avLst/>
          </a:prstGeom>
          <a:ln w="31750">
            <a:solidFill>
              <a:srgbClr val="0075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32345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342FA81-BD30-4627-AD5C-9ECF11C6A1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66" t="19050" r="5621" b="12080"/>
          <a:stretch/>
        </p:blipFill>
        <p:spPr>
          <a:xfrm>
            <a:off x="0" y="-1"/>
            <a:ext cx="7510509" cy="6858001"/>
          </a:xfrm>
          <a:prstGeom prst="rect">
            <a:avLst/>
          </a:prstGeom>
        </p:spPr>
      </p:pic>
      <p:pic>
        <p:nvPicPr>
          <p:cNvPr id="18" name="Picture 4">
            <a:extLst>
              <a:ext uri="{FF2B5EF4-FFF2-40B4-BE49-F238E27FC236}">
                <a16:creationId xmlns:a16="http://schemas.microsoft.com/office/drawing/2014/main" id="{E3F5726E-E49C-445E-BFD6-C593C69F500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21263" y="152400"/>
            <a:ext cx="1267536" cy="508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06329FB6-D6F6-4BFC-A210-C8F2FA625A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9014" y="1188479"/>
            <a:ext cx="5169785" cy="533400"/>
          </a:xfrm>
        </p:spPr>
        <p:txBody>
          <a:bodyPr/>
          <a:lstStyle>
            <a:lvl1pPr algn="r">
              <a:defRPr sz="3200">
                <a:solidFill>
                  <a:srgbClr val="00754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301564" y="2432482"/>
            <a:ext cx="5687236" cy="427311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buClr>
                <a:srgbClr val="007549"/>
              </a:buClr>
              <a:defRPr sz="32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>
              <a:lnSpc>
                <a:spcPct val="100000"/>
              </a:lnSpc>
              <a:spcBef>
                <a:spcPts val="0"/>
              </a:spcBef>
              <a:buClr>
                <a:srgbClr val="007549"/>
              </a:buClr>
              <a:defRPr sz="28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>
              <a:lnSpc>
                <a:spcPct val="100000"/>
              </a:lnSpc>
              <a:spcBef>
                <a:spcPts val="0"/>
              </a:spcBef>
              <a:buClr>
                <a:srgbClr val="007549"/>
              </a:buClr>
              <a:defRPr sz="28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>
              <a:lnSpc>
                <a:spcPct val="100000"/>
              </a:lnSpc>
              <a:spcBef>
                <a:spcPts val="0"/>
              </a:spcBef>
              <a:buClr>
                <a:srgbClr val="007549"/>
              </a:buClr>
              <a:defRPr sz="20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>
              <a:lnSpc>
                <a:spcPct val="100000"/>
              </a:lnSpc>
              <a:spcBef>
                <a:spcPts val="0"/>
              </a:spcBef>
              <a:buClr>
                <a:srgbClr val="007549"/>
              </a:buClr>
              <a:defRPr sz="20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CD6196E-E350-4697-BB3B-F78143378F61}"/>
              </a:ext>
            </a:extLst>
          </p:cNvPr>
          <p:cNvCxnSpPr/>
          <p:nvPr userDrawn="1"/>
        </p:nvCxnSpPr>
        <p:spPr>
          <a:xfrm flipH="1">
            <a:off x="7692501" y="1721879"/>
            <a:ext cx="4296298" cy="0"/>
          </a:xfrm>
          <a:prstGeom prst="line">
            <a:avLst/>
          </a:prstGeom>
          <a:ln w="88900">
            <a:solidFill>
              <a:srgbClr val="0075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48834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267200" y="952500"/>
            <a:ext cx="7721600" cy="57531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buClr>
                <a:srgbClr val="007549"/>
              </a:buClr>
              <a:defRPr sz="32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>
              <a:lnSpc>
                <a:spcPct val="100000"/>
              </a:lnSpc>
              <a:spcBef>
                <a:spcPts val="0"/>
              </a:spcBef>
              <a:buClr>
                <a:srgbClr val="007549"/>
              </a:buClr>
              <a:defRPr sz="28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>
              <a:lnSpc>
                <a:spcPct val="100000"/>
              </a:lnSpc>
              <a:spcBef>
                <a:spcPts val="0"/>
              </a:spcBef>
              <a:buClr>
                <a:srgbClr val="007549"/>
              </a:buClr>
              <a:defRPr sz="28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>
              <a:lnSpc>
                <a:spcPct val="100000"/>
              </a:lnSpc>
              <a:spcBef>
                <a:spcPts val="0"/>
              </a:spcBef>
              <a:buClr>
                <a:srgbClr val="007549"/>
              </a:buClr>
              <a:defRPr sz="20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>
              <a:lnSpc>
                <a:spcPct val="100000"/>
              </a:lnSpc>
              <a:spcBef>
                <a:spcPts val="0"/>
              </a:spcBef>
              <a:buClr>
                <a:srgbClr val="007549"/>
              </a:buClr>
              <a:defRPr sz="20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0"/>
          </p:nvPr>
        </p:nvSpPr>
        <p:spPr>
          <a:xfrm>
            <a:off x="203200" y="952500"/>
            <a:ext cx="3987800" cy="57531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buClr>
                <a:srgbClr val="007549"/>
              </a:buClr>
              <a:defRPr sz="32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>
              <a:lnSpc>
                <a:spcPct val="100000"/>
              </a:lnSpc>
              <a:spcBef>
                <a:spcPts val="0"/>
              </a:spcBef>
              <a:buClr>
                <a:srgbClr val="007549"/>
              </a:buClr>
              <a:defRPr sz="28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>
              <a:lnSpc>
                <a:spcPct val="100000"/>
              </a:lnSpc>
              <a:spcBef>
                <a:spcPts val="0"/>
              </a:spcBef>
              <a:buClr>
                <a:srgbClr val="007549"/>
              </a:buClr>
              <a:defRPr sz="24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>
              <a:lnSpc>
                <a:spcPct val="100000"/>
              </a:lnSpc>
              <a:spcBef>
                <a:spcPts val="0"/>
              </a:spcBef>
              <a:buClr>
                <a:srgbClr val="007549"/>
              </a:buClr>
              <a:defRPr sz="20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>
              <a:lnSpc>
                <a:spcPct val="100000"/>
              </a:lnSpc>
              <a:spcBef>
                <a:spcPts val="0"/>
              </a:spcBef>
              <a:buClr>
                <a:srgbClr val="007549"/>
              </a:buClr>
              <a:defRPr sz="20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9" name="Picture 4">
            <a:extLst>
              <a:ext uri="{FF2B5EF4-FFF2-40B4-BE49-F238E27FC236}">
                <a16:creationId xmlns:a16="http://schemas.microsoft.com/office/drawing/2014/main" id="{8D945676-00CF-4B0A-A830-62D98F7105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2936" y="95910"/>
            <a:ext cx="1267536" cy="508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874970CE-9C7A-4B99-87CE-8F4132E760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2600" y="76200"/>
            <a:ext cx="8000995" cy="533400"/>
          </a:xfrm>
        </p:spPr>
        <p:txBody>
          <a:bodyPr/>
          <a:lstStyle>
            <a:lvl1pPr algn="l">
              <a:defRPr sz="3200">
                <a:solidFill>
                  <a:srgbClr val="00754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467EF7D-A53F-43E2-BE35-C253C0CE7F2C}"/>
              </a:ext>
            </a:extLst>
          </p:cNvPr>
          <p:cNvCxnSpPr/>
          <p:nvPr userDrawn="1"/>
        </p:nvCxnSpPr>
        <p:spPr>
          <a:xfrm>
            <a:off x="1676400" y="95910"/>
            <a:ext cx="0" cy="508447"/>
          </a:xfrm>
          <a:prstGeom prst="line">
            <a:avLst/>
          </a:prstGeom>
          <a:ln w="31750">
            <a:solidFill>
              <a:srgbClr val="0075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01679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368800" y="952500"/>
            <a:ext cx="7620000" cy="57531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buClr>
                <a:srgbClr val="007549"/>
              </a:buClr>
              <a:defRPr sz="32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>
              <a:lnSpc>
                <a:spcPct val="100000"/>
              </a:lnSpc>
              <a:spcBef>
                <a:spcPts val="0"/>
              </a:spcBef>
              <a:buClr>
                <a:srgbClr val="007549"/>
              </a:buClr>
              <a:defRPr sz="28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>
              <a:lnSpc>
                <a:spcPct val="100000"/>
              </a:lnSpc>
              <a:spcBef>
                <a:spcPts val="0"/>
              </a:spcBef>
              <a:buClr>
                <a:srgbClr val="007549"/>
              </a:buClr>
              <a:defRPr sz="28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>
              <a:lnSpc>
                <a:spcPct val="100000"/>
              </a:lnSpc>
              <a:spcBef>
                <a:spcPts val="0"/>
              </a:spcBef>
              <a:buClr>
                <a:srgbClr val="007549"/>
              </a:buClr>
              <a:defRPr sz="20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>
              <a:lnSpc>
                <a:spcPct val="100000"/>
              </a:lnSpc>
              <a:spcBef>
                <a:spcPts val="0"/>
              </a:spcBef>
              <a:buClr>
                <a:srgbClr val="007549"/>
              </a:buClr>
              <a:defRPr sz="20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8" name="Picture 4">
            <a:extLst>
              <a:ext uri="{FF2B5EF4-FFF2-40B4-BE49-F238E27FC236}">
                <a16:creationId xmlns:a16="http://schemas.microsoft.com/office/drawing/2014/main" id="{E3F5726E-E49C-445E-BFD6-C593C69F500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2936" y="95910"/>
            <a:ext cx="1267536" cy="508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06329FB6-D6F6-4BFC-A210-C8F2FA625A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2600" y="76200"/>
            <a:ext cx="8000979" cy="533400"/>
          </a:xfrm>
        </p:spPr>
        <p:txBody>
          <a:bodyPr/>
          <a:lstStyle>
            <a:lvl1pPr algn="l">
              <a:defRPr sz="3200">
                <a:solidFill>
                  <a:srgbClr val="00754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B9A5591-EA77-4750-AFA1-C507132DBD66}"/>
              </a:ext>
            </a:extLst>
          </p:cNvPr>
          <p:cNvCxnSpPr/>
          <p:nvPr userDrawn="1"/>
        </p:nvCxnSpPr>
        <p:spPr>
          <a:xfrm>
            <a:off x="1676400" y="95910"/>
            <a:ext cx="0" cy="508447"/>
          </a:xfrm>
          <a:prstGeom prst="line">
            <a:avLst/>
          </a:prstGeom>
          <a:ln w="31750">
            <a:solidFill>
              <a:srgbClr val="0075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98983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Engineering drawing&#10;&#10;Description automatically generated">
            <a:extLst>
              <a:ext uri="{FF2B5EF4-FFF2-40B4-BE49-F238E27FC236}">
                <a16:creationId xmlns:a16="http://schemas.microsoft.com/office/drawing/2014/main" id="{26AF1E9A-E312-4F4D-8D49-BCCB0B1D13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88848" cy="8109679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16AF5BDB-1FEB-4281-9DA5-C8A37A6B35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06848"/>
            <a:ext cx="9144000" cy="1150951"/>
          </a:xfrm>
        </p:spPr>
        <p:txBody>
          <a:bodyPr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93E90D-DD41-41D4-80B8-3499CACD646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20709" y="1657891"/>
            <a:ext cx="4747430" cy="185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8771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2D0B10C-53FA-4799-BD91-F02297AE90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0FAAF2-97E6-44CA-B76A-5DEE5028AD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32C261-4AF2-4D13-AD3B-0C1200FD5D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F18D9E-4856-42D1-9420-0574D9A0209D}" type="datetimeFigureOut">
              <a:rPr lang="en-US" smtClean="0"/>
              <a:t>10/31/24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F2B3FD-EB6A-43F6-9E13-5B724DC8ED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06D337-D69B-41D6-AAB4-C9CC44C5CA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CFF5AF-C01E-4EF4-9BCA-8C1AF5B03B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858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6" r:id="rId2"/>
    <p:sldLayoutId id="2147483667" r:id="rId3"/>
    <p:sldLayoutId id="2147483669" r:id="rId4"/>
    <p:sldLayoutId id="2147483671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4699BF-EAAB-4E8C-91CB-5D828C8B023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altLang="en-US" dirty="0"/>
              <a:t>Innoline</a:t>
            </a:r>
            <a:r>
              <a:rPr lang="en-US" altLang="en-US" baseline="30000" dirty="0"/>
              <a:t>®</a:t>
            </a:r>
            <a:r>
              <a:rPr lang="en-US" altLang="en-US" dirty="0"/>
              <a:t> Riser Fan Coil Units &amp; </a:t>
            </a:r>
          </a:p>
          <a:p>
            <a:r>
              <a:rPr lang="en-US" dirty="0"/>
              <a:t>Innoline</a:t>
            </a:r>
            <a:r>
              <a:rPr lang="en-US" baseline="30000" dirty="0"/>
              <a:t>®</a:t>
            </a:r>
            <a:r>
              <a:rPr lang="en-US" dirty="0"/>
              <a:t> 50/50 4-Pipe System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0831711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BC34E9E-FDEE-2378-AB50-7B790B85BC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Unit Looping – Series Piping</a:t>
            </a: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ADF19EE0-2C9E-AAF2-D4C5-E4940239153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022" b="-630"/>
          <a:stretch/>
        </p:blipFill>
        <p:spPr bwMode="auto">
          <a:xfrm>
            <a:off x="1803251" y="560800"/>
            <a:ext cx="8585497" cy="6272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95885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45C16E-E17D-4BB4-9F02-456150D96C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Innoline</a:t>
            </a:r>
            <a:r>
              <a:rPr lang="en-US" baseline="30000" dirty="0"/>
              <a:t>®</a:t>
            </a:r>
            <a:r>
              <a:rPr lang="en-US" dirty="0"/>
              <a:t> Riser Fan Coil – Air Path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3C4A8E1D-BDE2-4AED-92D4-71DE0F3CC8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01666" y="952499"/>
            <a:ext cx="3425830" cy="5742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Picture 7" descr="A close up of a door&#10;&#10;Description automatically generated">
            <a:extLst>
              <a:ext uri="{FF2B5EF4-FFF2-40B4-BE49-F238E27FC236}">
                <a16:creationId xmlns:a16="http://schemas.microsoft.com/office/drawing/2014/main" id="{015E2CCB-018D-4E62-93DA-3F4D414743A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45" t="9551" r="25141" b="8269"/>
          <a:stretch/>
        </p:blipFill>
        <p:spPr>
          <a:xfrm>
            <a:off x="7548197" y="938928"/>
            <a:ext cx="1872761" cy="563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6643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2337769" y="952707"/>
            <a:ext cx="7668861" cy="5752685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Compact Riser Grouping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142026" y="3628994"/>
            <a:ext cx="11830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Supply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118961" y="2423861"/>
            <a:ext cx="11830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Return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527418" y="4241287"/>
            <a:ext cx="11830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Drain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073040" y="2090796"/>
            <a:ext cx="11830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Drain</a:t>
            </a:r>
          </a:p>
        </p:txBody>
      </p:sp>
    </p:spTree>
    <p:extLst>
      <p:ext uri="{BB962C8B-B14F-4D97-AF65-F5344CB8AC3E}">
        <p14:creationId xmlns:p14="http://schemas.microsoft.com/office/powerpoint/2010/main" val="15962384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9490" y="4001722"/>
            <a:ext cx="3582508" cy="1833683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Riser Terminations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4294967295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1"/>
          <a:stretch/>
        </p:blipFill>
        <p:spPr>
          <a:xfrm rot="10800000">
            <a:off x="8468714" y="1854270"/>
            <a:ext cx="3582509" cy="2209262"/>
          </a:xfrm>
        </p:spPr>
      </p:pic>
      <p:sp>
        <p:nvSpPr>
          <p:cNvPr id="8" name="TextBox 7"/>
          <p:cNvSpPr txBox="1"/>
          <p:nvPr/>
        </p:nvSpPr>
        <p:spPr>
          <a:xfrm>
            <a:off x="9027277" y="877992"/>
            <a:ext cx="24767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Top U-Bend with manual vent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278915" y="877992"/>
            <a:ext cx="24767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Bottom U-Bend with drain valve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FA1DE2-027F-4A71-9A84-B0A63512C5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77" y="1710907"/>
            <a:ext cx="4276876" cy="320765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7B0E73A-AB7B-4FAB-B8A6-2BDED07ACECD}"/>
              </a:ext>
            </a:extLst>
          </p:cNvPr>
          <p:cNvSpPr txBox="1"/>
          <p:nvPr/>
        </p:nvSpPr>
        <p:spPr>
          <a:xfrm>
            <a:off x="5062388" y="6075786"/>
            <a:ext cx="24767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Bottom U-Bend</a:t>
            </a:r>
          </a:p>
        </p:txBody>
      </p:sp>
    </p:spTree>
    <p:extLst>
      <p:ext uri="{BB962C8B-B14F-4D97-AF65-F5344CB8AC3E}">
        <p14:creationId xmlns:p14="http://schemas.microsoft.com/office/powerpoint/2010/main" val="3007393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5DE0CF-CC88-4CB9-8204-B274042768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Whalen Concept</a:t>
            </a:r>
          </a:p>
        </p:txBody>
      </p:sp>
      <p:pic>
        <p:nvPicPr>
          <p:cNvPr id="6" name="Picture 2" descr="condensate_dra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7865" y="990601"/>
            <a:ext cx="4769773" cy="5362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 bwMode="auto">
          <a:xfrm>
            <a:off x="639418" y="1083366"/>
            <a:ext cx="3264196" cy="461665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2700" cap="sq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Condensate Drain</a:t>
            </a:r>
          </a:p>
        </p:txBody>
      </p:sp>
    </p:spTree>
    <p:extLst>
      <p:ext uri="{BB962C8B-B14F-4D97-AF65-F5344CB8AC3E}">
        <p14:creationId xmlns:p14="http://schemas.microsoft.com/office/powerpoint/2010/main" val="39870239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7CCCAA-38C3-436F-A85A-0C3EC82FCC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Conditioning Outdoor Air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3B67CC-643B-4E53-AC16-8A9E3E6B93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384" y="735496"/>
            <a:ext cx="10077232" cy="5983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8303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1716411780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88920" y="952500"/>
            <a:ext cx="9199880" cy="57531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What is an Innoline</a:t>
            </a:r>
            <a:r>
              <a:rPr lang="en-US" baseline="30000" dirty="0"/>
              <a:t>®</a:t>
            </a:r>
            <a:r>
              <a:rPr lang="en-US" dirty="0"/>
              <a:t> Riser Fan Coil?</a:t>
            </a:r>
          </a:p>
          <a:p>
            <a:r>
              <a:rPr lang="en-US" dirty="0"/>
              <a:t>The product that started The Whalen Company</a:t>
            </a:r>
          </a:p>
          <a:p>
            <a:endParaRPr lang="en-US" dirty="0"/>
          </a:p>
          <a:p>
            <a:r>
              <a:rPr lang="en-US" dirty="0"/>
              <a:t>It’s a valveless fan coil</a:t>
            </a:r>
          </a:p>
          <a:p>
            <a:endParaRPr lang="en-US" dirty="0"/>
          </a:p>
          <a:p>
            <a:r>
              <a:rPr lang="en-US" dirty="0"/>
              <a:t>The risers are inside the cabinet with fins on them</a:t>
            </a:r>
          </a:p>
          <a:p>
            <a:endParaRPr lang="en-US" dirty="0"/>
          </a:p>
          <a:p>
            <a:r>
              <a:rPr lang="en-US" dirty="0"/>
              <a:t>One of if not the smallest footprint unit on the market</a:t>
            </a:r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Innoline</a:t>
            </a:r>
            <a:r>
              <a:rPr lang="en-US" baseline="30000" dirty="0"/>
              <a:t>®</a:t>
            </a:r>
            <a:r>
              <a:rPr lang="en-US" dirty="0"/>
              <a:t> Riser Fan Coil</a:t>
            </a:r>
          </a:p>
        </p:txBody>
      </p:sp>
      <p:pic>
        <p:nvPicPr>
          <p:cNvPr id="6" name="Picture 5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ECD7E536-3623-4355-B0DF-38C779E625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56" y="651536"/>
            <a:ext cx="2250508" cy="6130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6907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279680-08D6-EF2B-09E6-DE0C8F9336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0B4D72-BEA2-9D3F-651C-445C7A2497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1752" y="952500"/>
            <a:ext cx="9829800" cy="57531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What is an Innoline</a:t>
            </a:r>
            <a:r>
              <a:rPr lang="en-US" baseline="30000" dirty="0"/>
              <a:t>®</a:t>
            </a:r>
            <a:r>
              <a:rPr lang="en-US" dirty="0"/>
              <a:t> Riser Fan Coil?</a:t>
            </a:r>
          </a:p>
          <a:p>
            <a:r>
              <a:rPr lang="en-US" dirty="0"/>
              <a:t>A different type of fan coil than anyone else</a:t>
            </a:r>
          </a:p>
          <a:p>
            <a:endParaRPr lang="en-US" dirty="0"/>
          </a:p>
          <a:p>
            <a:r>
              <a:rPr lang="en-US" dirty="0"/>
              <a:t>A tremendous opportunity for replacement for those markets with an installed base.</a:t>
            </a:r>
          </a:p>
          <a:p>
            <a:endParaRPr lang="en-US" dirty="0"/>
          </a:p>
          <a:p>
            <a:r>
              <a:rPr lang="en-US" dirty="0"/>
              <a:t>A tremendous opportunity for those owners that are looking for operating savings.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859391-2475-83B6-483F-60DA2E4387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Innoline</a:t>
            </a:r>
            <a:r>
              <a:rPr lang="en-US" baseline="30000" dirty="0"/>
              <a:t>®</a:t>
            </a:r>
            <a:r>
              <a:rPr lang="en-US" dirty="0"/>
              <a:t> Riser Fan Coil</a:t>
            </a:r>
          </a:p>
        </p:txBody>
      </p:sp>
      <p:pic>
        <p:nvPicPr>
          <p:cNvPr id="6" name="Picture 5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88CFB9FE-68ED-BEB9-131B-39DD5BE67C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9196" y="575336"/>
            <a:ext cx="2250508" cy="6130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2460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Innoline</a:t>
            </a:r>
            <a:r>
              <a:rPr lang="en-US" baseline="30000" dirty="0"/>
              <a:t>®</a:t>
            </a:r>
            <a:r>
              <a:rPr lang="en-US" dirty="0"/>
              <a:t> Riser Fan Coil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5600" y="952500"/>
            <a:ext cx="5455654" cy="5753100"/>
          </a:xfrm>
        </p:spPr>
        <p:txBody>
          <a:bodyPr>
            <a:normAutofit/>
          </a:bodyPr>
          <a:lstStyle/>
          <a:p>
            <a:r>
              <a:rPr lang="en-US" sz="2800" dirty="0"/>
              <a:t>Whalen Innoline® 2-Pipe Heat Only vs. Baseboard heating</a:t>
            </a:r>
          </a:p>
          <a:p>
            <a:endParaRPr lang="en-US" sz="2800" dirty="0"/>
          </a:p>
          <a:p>
            <a:r>
              <a:rPr lang="en-US" sz="2800" dirty="0"/>
              <a:t>Same finned tube type coil </a:t>
            </a:r>
          </a:p>
          <a:p>
            <a:endParaRPr lang="en-US" sz="2800" dirty="0"/>
          </a:p>
          <a:p>
            <a:r>
              <a:rPr lang="en-US" sz="2800" dirty="0"/>
              <a:t>Enclosed in a cabinet with a forced air fan</a:t>
            </a:r>
          </a:p>
          <a:p>
            <a:endParaRPr lang="en-US" sz="2800" dirty="0"/>
          </a:p>
          <a:p>
            <a:r>
              <a:rPr lang="en-US" sz="2800" dirty="0"/>
              <a:t>Very simple &amp; Very reliable forced air, finned tube, radiator</a:t>
            </a:r>
          </a:p>
          <a:p>
            <a:endParaRPr lang="en-US" sz="2800" dirty="0"/>
          </a:p>
          <a:p>
            <a:r>
              <a:rPr lang="en-US" sz="2800" dirty="0"/>
              <a:t>All solder joints are external to the cabinet</a:t>
            </a:r>
          </a:p>
          <a:p>
            <a:endParaRPr lang="en-US" sz="2800" dirty="0"/>
          </a:p>
        </p:txBody>
      </p:sp>
      <p:pic>
        <p:nvPicPr>
          <p:cNvPr id="5" name="Picture 4"/>
          <p:cNvPicPr preferRelativeResize="0">
            <a:picLocks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00" r="52326"/>
          <a:stretch/>
        </p:blipFill>
        <p:spPr bwMode="auto">
          <a:xfrm>
            <a:off x="8426117" y="848315"/>
            <a:ext cx="3562684" cy="5829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 preferRelativeResize="0">
            <a:picLocks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12" t="5618" r="258"/>
          <a:stretch/>
        </p:blipFill>
        <p:spPr bwMode="auto">
          <a:xfrm>
            <a:off x="5811254" y="848314"/>
            <a:ext cx="2487458" cy="5807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>
            <a:hlinkClick r:id="rId3" action="ppaction://hlinksldjump"/>
            <a:extLst>
              <a:ext uri="{FF2B5EF4-FFF2-40B4-BE49-F238E27FC236}">
                <a16:creationId xmlns:a16="http://schemas.microsoft.com/office/drawing/2014/main" id="{055B9FC5-2AE9-498E-A928-B2CB7D5678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2400" y="180343"/>
            <a:ext cx="465961" cy="451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8983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A410939-0BBE-E409-96F1-1B11D7551B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Ideal Buyer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C7F7D8-763B-BC0D-4372-61B7D2B8ED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More often than not, it will be the building owner that is planning to operate the building long term.</a:t>
            </a:r>
          </a:p>
          <a:p>
            <a:endParaRPr lang="en-US" sz="3200" dirty="0"/>
          </a:p>
          <a:p>
            <a:r>
              <a:rPr lang="en-US" sz="3200" dirty="0"/>
              <a:t>Unit longevity, efficiency, and low maintenance are the drivers </a:t>
            </a:r>
          </a:p>
        </p:txBody>
      </p:sp>
    </p:spTree>
    <p:extLst>
      <p:ext uri="{BB962C8B-B14F-4D97-AF65-F5344CB8AC3E}">
        <p14:creationId xmlns:p14="http://schemas.microsoft.com/office/powerpoint/2010/main" val="22601239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670048" y="952500"/>
            <a:ext cx="9318752" cy="5753100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</a:pPr>
            <a:r>
              <a:rPr lang="en-US" dirty="0"/>
              <a:t>200 to 800 CFM</a:t>
            </a:r>
          </a:p>
          <a:p>
            <a:pPr>
              <a:lnSpc>
                <a:spcPct val="120000"/>
              </a:lnSpc>
            </a:pPr>
            <a:endParaRPr lang="en-US" dirty="0"/>
          </a:p>
          <a:p>
            <a:pPr>
              <a:lnSpc>
                <a:spcPct val="120000"/>
              </a:lnSpc>
            </a:pPr>
            <a:endParaRPr lang="en-US" sz="1000" dirty="0"/>
          </a:p>
          <a:p>
            <a:pPr>
              <a:lnSpc>
                <a:spcPct val="120000"/>
              </a:lnSpc>
            </a:pPr>
            <a:r>
              <a:rPr lang="en-US" dirty="0"/>
              <a:t>Footprint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200 to 300 CFM: 12” x 14”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400 to 500 CFM: 16” x 14”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600 to 800 CFM: 18” x 16”</a:t>
            </a:r>
          </a:p>
          <a:p>
            <a:pPr lvl="1">
              <a:lnSpc>
                <a:spcPct val="120000"/>
              </a:lnSpc>
            </a:pPr>
            <a:endParaRPr lang="en-US" dirty="0"/>
          </a:p>
          <a:p>
            <a:pPr>
              <a:lnSpc>
                <a:spcPct val="120000"/>
              </a:lnSpc>
            </a:pPr>
            <a:endParaRPr lang="en-US" sz="1000" dirty="0"/>
          </a:p>
          <a:p>
            <a:pPr>
              <a:lnSpc>
                <a:spcPct val="120000"/>
              </a:lnSpc>
            </a:pPr>
            <a:r>
              <a:rPr lang="en-US" dirty="0"/>
              <a:t>Smallest footprint on the market</a:t>
            </a:r>
          </a:p>
          <a:p>
            <a:pPr>
              <a:lnSpc>
                <a:spcPct val="120000"/>
              </a:lnSpc>
            </a:pPr>
            <a:endParaRPr lang="en-US" dirty="0"/>
          </a:p>
          <a:p>
            <a:pPr>
              <a:lnSpc>
                <a:spcPct val="120000"/>
              </a:lnSpc>
            </a:pPr>
            <a:r>
              <a:rPr lang="en-US" dirty="0"/>
              <a:t>Lower Pumping Costs: Elimination of system resistance caused by system valves, coils, and run-out piping</a:t>
            </a:r>
          </a:p>
          <a:p>
            <a:pPr>
              <a:lnSpc>
                <a:spcPct val="120000"/>
              </a:lnSpc>
            </a:pPr>
            <a:endParaRPr lang="en-US" dirty="0"/>
          </a:p>
          <a:p>
            <a:pPr>
              <a:lnSpc>
                <a:spcPct val="120000"/>
              </a:lnSpc>
            </a:pPr>
            <a:r>
              <a:rPr lang="en-US" altLang="en-US" dirty="0"/>
              <a:t>Add the </a:t>
            </a:r>
            <a:r>
              <a:rPr lang="en-US" altLang="en-US" dirty="0" err="1"/>
              <a:t>Innoflow</a:t>
            </a:r>
            <a:r>
              <a:rPr lang="en-US" altLang="en-US" dirty="0"/>
              <a:t>™ valve to take advantage </a:t>
            </a:r>
          </a:p>
          <a:p>
            <a:pPr>
              <a:lnSpc>
                <a:spcPct val="120000"/>
              </a:lnSpc>
            </a:pPr>
            <a:r>
              <a:rPr lang="en-US" altLang="en-US" dirty="0"/>
              <a:t>of a Variable Flow System</a:t>
            </a:r>
          </a:p>
          <a:p>
            <a:pPr>
              <a:lnSpc>
                <a:spcPct val="120000"/>
              </a:lnSpc>
            </a:pPr>
            <a:endParaRPr lang="en-US" altLang="en-US" dirty="0"/>
          </a:p>
          <a:p>
            <a:pPr>
              <a:lnSpc>
                <a:spcPct val="120000"/>
              </a:lnSpc>
            </a:pPr>
            <a:r>
              <a:rPr lang="en-US" dirty="0"/>
              <a:t>Full time humidity control:  Face and Bypass Dampers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Innoline</a:t>
            </a:r>
            <a:r>
              <a:rPr lang="en-US" baseline="30000" dirty="0"/>
              <a:t>®</a:t>
            </a:r>
            <a:r>
              <a:rPr lang="en-US" dirty="0"/>
              <a:t> Riser Fan Coil</a:t>
            </a:r>
          </a:p>
        </p:txBody>
      </p:sp>
      <p:pic>
        <p:nvPicPr>
          <p:cNvPr id="6" name="Picture 5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2400" y="180343"/>
            <a:ext cx="465961" cy="451168"/>
          </a:xfrm>
          <a:prstGeom prst="rect">
            <a:avLst/>
          </a:prstGeom>
        </p:spPr>
      </p:pic>
      <p:pic>
        <p:nvPicPr>
          <p:cNvPr id="9" name="Content Placeholder 8" descr="A picture containing text&#10;&#10;Description automatically generated">
            <a:extLst>
              <a:ext uri="{FF2B5EF4-FFF2-40B4-BE49-F238E27FC236}">
                <a16:creationId xmlns:a16="http://schemas.microsoft.com/office/drawing/2014/main" id="{A90DFDF1-A69E-446D-B125-47EC71B36DA2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792" y="952500"/>
            <a:ext cx="2124999" cy="5753100"/>
          </a:xfr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61F93469-984D-E235-270E-2FFF1D47920E}"/>
              </a:ext>
            </a:extLst>
          </p:cNvPr>
          <p:cNvSpPr txBox="1">
            <a:spLocks/>
          </p:cNvSpPr>
          <p:nvPr/>
        </p:nvSpPr>
        <p:spPr>
          <a:xfrm>
            <a:off x="8083296" y="1746504"/>
            <a:ext cx="3499104" cy="19659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007549"/>
              </a:buClr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007549"/>
              </a:buClr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007549"/>
              </a:buClr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007549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007549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300" dirty="0"/>
              <a:t>Unit types</a:t>
            </a:r>
          </a:p>
          <a:p>
            <a:pPr lvl="1"/>
            <a:r>
              <a:rPr lang="en-US" sz="2000" dirty="0"/>
              <a:t>2-Pipe Riser Fan Coil</a:t>
            </a:r>
          </a:p>
          <a:p>
            <a:pPr lvl="1"/>
            <a:r>
              <a:rPr lang="en-US" sz="2000" dirty="0"/>
              <a:t>4-Pipe Riser Fan Coil</a:t>
            </a:r>
          </a:p>
          <a:p>
            <a:pPr lvl="1"/>
            <a:r>
              <a:rPr lang="en-US" sz="2000" dirty="0"/>
              <a:t>Whalen Heater</a:t>
            </a:r>
          </a:p>
        </p:txBody>
      </p:sp>
      <p:pic>
        <p:nvPicPr>
          <p:cNvPr id="8" name="Content Placeholder 6">
            <a:extLst>
              <a:ext uri="{FF2B5EF4-FFF2-40B4-BE49-F238E27FC236}">
                <a16:creationId xmlns:a16="http://schemas.microsoft.com/office/drawing/2014/main" id="{A2AA8135-D0D6-3BE9-B32A-E9058F9BB9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7495" y="4429616"/>
            <a:ext cx="2684905" cy="1713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8419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5600" y="952500"/>
            <a:ext cx="7681975" cy="5753100"/>
          </a:xfrm>
        </p:spPr>
        <p:txBody>
          <a:bodyPr>
            <a:normAutofit lnSpcReduction="10000"/>
          </a:bodyPr>
          <a:lstStyle/>
          <a:p>
            <a:r>
              <a:rPr lang="en-US" sz="3200" dirty="0"/>
              <a:t>It works by Thermodynamic Performance</a:t>
            </a:r>
          </a:p>
          <a:p>
            <a:endParaRPr lang="en-US" sz="3200" dirty="0"/>
          </a:p>
          <a:p>
            <a:r>
              <a:rPr lang="en-US" sz="3200" dirty="0"/>
              <a:t>Average water temperature</a:t>
            </a:r>
          </a:p>
          <a:p>
            <a:pPr lvl="1"/>
            <a:r>
              <a:rPr lang="en-US" sz="2800" dirty="0"/>
              <a:t>Total riser GPM goes through each unit</a:t>
            </a:r>
          </a:p>
          <a:p>
            <a:pPr lvl="1"/>
            <a:r>
              <a:rPr lang="en-US" sz="2800" dirty="0"/>
              <a:t>Takes advantage of a large finned surface area</a:t>
            </a:r>
          </a:p>
          <a:p>
            <a:pPr lvl="1"/>
            <a:endParaRPr lang="en-US" sz="2800" dirty="0"/>
          </a:p>
          <a:p>
            <a:r>
              <a:rPr lang="en-US" sz="3200" dirty="0"/>
              <a:t>Primary and secondary surface</a:t>
            </a:r>
          </a:p>
          <a:p>
            <a:endParaRPr lang="en-US" sz="3200" dirty="0"/>
          </a:p>
          <a:p>
            <a:r>
              <a:rPr lang="en-US" sz="3200" dirty="0"/>
              <a:t>Four air passes</a:t>
            </a:r>
          </a:p>
          <a:p>
            <a:endParaRPr lang="en-US" sz="3200" dirty="0"/>
          </a:p>
          <a:p>
            <a:r>
              <a:rPr lang="en-US" sz="3200" dirty="0"/>
              <a:t>Humidity control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Whalen System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B40ABAE8-0277-F2C7-C012-CD1F253A25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37575" y="108445"/>
            <a:ext cx="3935984" cy="6597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74794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16200000">
            <a:off x="-1020158" y="3438905"/>
            <a:ext cx="4399280" cy="638557"/>
          </a:xfrm>
        </p:spPr>
        <p:txBody>
          <a:bodyPr/>
          <a:lstStyle/>
          <a:p>
            <a:pPr marL="0" indent="0">
              <a:buNone/>
            </a:pPr>
            <a:r>
              <a:rPr lang="en-US" sz="2400" b="1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Average water temp  = 50ºF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Whalen System</a:t>
            </a:r>
          </a:p>
        </p:txBody>
      </p:sp>
      <p:pic>
        <p:nvPicPr>
          <p:cNvPr id="4" name="Picture 2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8154" y="594359"/>
            <a:ext cx="2398890" cy="6111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1CF40144-595A-D751-F2EE-75BE581E95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19871" y="123686"/>
            <a:ext cx="3935984" cy="6597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CB020E7-68C6-C06A-0602-B3270516FA0C}"/>
              </a:ext>
            </a:extLst>
          </p:cNvPr>
          <p:cNvSpPr txBox="1"/>
          <p:nvPr/>
        </p:nvSpPr>
        <p:spPr>
          <a:xfrm>
            <a:off x="2286000" y="6362177"/>
            <a:ext cx="30746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(55.0 + 45.0)/2 = 50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CA5E6E7-1FD6-AE30-0F7A-B465E3D69847}"/>
              </a:ext>
            </a:extLst>
          </p:cNvPr>
          <p:cNvSpPr txBox="1"/>
          <p:nvPr/>
        </p:nvSpPr>
        <p:spPr>
          <a:xfrm>
            <a:off x="2286000" y="4448033"/>
            <a:ext cx="30746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(53.3 + 46.7)/2 = 50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B911D23-A9F8-05E1-9F07-2EA00676CF01}"/>
              </a:ext>
            </a:extLst>
          </p:cNvPr>
          <p:cNvSpPr txBox="1"/>
          <p:nvPr/>
        </p:nvSpPr>
        <p:spPr>
          <a:xfrm>
            <a:off x="2286000" y="2570465"/>
            <a:ext cx="30746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(51.7 + 48.3)/2 = 50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6E1B045-3C37-022C-A1ED-EA100E96CAAE}"/>
              </a:ext>
            </a:extLst>
          </p:cNvPr>
          <p:cNvSpPr txBox="1"/>
          <p:nvPr/>
        </p:nvSpPr>
        <p:spPr>
          <a:xfrm>
            <a:off x="2405118" y="703566"/>
            <a:ext cx="30746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(50.0 + 50.0)/2 = 50</a:t>
            </a:r>
          </a:p>
        </p:txBody>
      </p:sp>
      <p:sp>
        <p:nvSpPr>
          <p:cNvPr id="10" name="Left-Right-Up Arrow 9">
            <a:extLst>
              <a:ext uri="{FF2B5EF4-FFF2-40B4-BE49-F238E27FC236}">
                <a16:creationId xmlns:a16="http://schemas.microsoft.com/office/drawing/2014/main" id="{3854773E-8F33-0892-DD97-FCF98B4D6DF0}"/>
              </a:ext>
            </a:extLst>
          </p:cNvPr>
          <p:cNvSpPr/>
          <p:nvPr/>
        </p:nvSpPr>
        <p:spPr>
          <a:xfrm>
            <a:off x="7072740" y="6073599"/>
            <a:ext cx="1331502" cy="599998"/>
          </a:xfrm>
          <a:prstGeom prst="leftRightUpArrow">
            <a:avLst>
              <a:gd name="adj1" fmla="val 25000"/>
              <a:gd name="adj2" fmla="val 23476"/>
              <a:gd name="adj3" fmla="val 25000"/>
            </a:avLst>
          </a:prstGeom>
          <a:solidFill>
            <a:srgbClr val="00865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65537CA-A326-6C26-6FDA-F7CE8D1DD703}"/>
              </a:ext>
            </a:extLst>
          </p:cNvPr>
          <p:cNvSpPr txBox="1"/>
          <p:nvPr/>
        </p:nvSpPr>
        <p:spPr>
          <a:xfrm>
            <a:off x="7080123" y="5865190"/>
            <a:ext cx="1316736" cy="369332"/>
          </a:xfrm>
          <a:prstGeom prst="rect">
            <a:avLst/>
          </a:prstGeom>
          <a:solidFill>
            <a:srgbClr val="00865A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b="1" i="1" dirty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45.0 EWT</a:t>
            </a:r>
          </a:p>
        </p:txBody>
      </p:sp>
    </p:spTree>
    <p:extLst>
      <p:ext uri="{BB962C8B-B14F-4D97-AF65-F5344CB8AC3E}">
        <p14:creationId xmlns:p14="http://schemas.microsoft.com/office/powerpoint/2010/main" val="6936408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BC34E9E-FDEE-2378-AB50-7B790B85BC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Unit Looping – Series Piping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501FBC75-BA0E-FCEF-B13C-BCC7AC0E03A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69" r="1772"/>
          <a:stretch/>
        </p:blipFill>
        <p:spPr bwMode="auto">
          <a:xfrm>
            <a:off x="2310848" y="647859"/>
            <a:ext cx="7379804" cy="6036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07331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8031</TotalTime>
  <Words>417</Words>
  <Application>Microsoft Macintosh PowerPoint</Application>
  <PresentationFormat>Widescreen</PresentationFormat>
  <Paragraphs>92</Paragraphs>
  <Slides>16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Arial</vt:lpstr>
      <vt:lpstr>Calibri</vt:lpstr>
      <vt:lpstr>Calibri Light</vt:lpstr>
      <vt:lpstr>Franklin Gothic Medium Cond</vt:lpstr>
      <vt:lpstr>Open Sans</vt:lpstr>
      <vt:lpstr>Open Sans Extrabold</vt:lpstr>
      <vt:lpstr>Open Sans Light</vt:lpstr>
      <vt:lpstr>Times</vt:lpstr>
      <vt:lpstr>Office Theme</vt:lpstr>
      <vt:lpstr>PowerPoint Presentation</vt:lpstr>
      <vt:lpstr>Innoline® Riser Fan Coil</vt:lpstr>
      <vt:lpstr>Innoline® Riser Fan Coil</vt:lpstr>
      <vt:lpstr>Innoline® Riser Fan Coil</vt:lpstr>
      <vt:lpstr>Ideal Buyer</vt:lpstr>
      <vt:lpstr>Innoline® Riser Fan Coil</vt:lpstr>
      <vt:lpstr>The Whalen System</vt:lpstr>
      <vt:lpstr>The Whalen System</vt:lpstr>
      <vt:lpstr>Unit Looping – Series Piping</vt:lpstr>
      <vt:lpstr>Unit Looping – Series Piping</vt:lpstr>
      <vt:lpstr>Innoline® Riser Fan Coil – Air Path</vt:lpstr>
      <vt:lpstr>Compact Riser Grouping</vt:lpstr>
      <vt:lpstr>Riser Terminations</vt:lpstr>
      <vt:lpstr>The Whalen Concept</vt:lpstr>
      <vt:lpstr>Conditioning Outdoor Air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Evie Sibert</dc:creator>
  <cp:lastModifiedBy>Tony Landers</cp:lastModifiedBy>
  <cp:revision>73</cp:revision>
  <dcterms:created xsi:type="dcterms:W3CDTF">2021-03-25T19:08:37Z</dcterms:created>
  <dcterms:modified xsi:type="dcterms:W3CDTF">2024-10-31T19:46:58Z</dcterms:modified>
</cp:coreProperties>
</file>