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009" r:id="rId2"/>
    <p:sldId id="1850" r:id="rId3"/>
    <p:sldId id="1794" r:id="rId4"/>
    <p:sldId id="1796" r:id="rId5"/>
    <p:sldId id="1797" r:id="rId6"/>
    <p:sldId id="673" r:id="rId7"/>
    <p:sldId id="1799" r:id="rId8"/>
    <p:sldId id="1801" r:id="rId9"/>
    <p:sldId id="678" r:id="rId10"/>
    <p:sldId id="1802" r:id="rId11"/>
    <p:sldId id="1803" r:id="rId12"/>
    <p:sldId id="1804" r:id="rId13"/>
    <p:sldId id="2010" r:id="rId14"/>
    <p:sldId id="2011" r:id="rId15"/>
    <p:sldId id="1869" r:id="rId16"/>
    <p:sldId id="1808" r:id="rId17"/>
    <p:sldId id="1855" r:id="rId18"/>
    <p:sldId id="687" r:id="rId19"/>
    <p:sldId id="1867" r:id="rId20"/>
    <p:sldId id="69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65A"/>
    <a:srgbClr val="E755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308" autoAdjust="0"/>
    <p:restoredTop sz="94536"/>
  </p:normalViewPr>
  <p:slideViewPr>
    <p:cSldViewPr snapToGrid="0">
      <p:cViewPr varScale="1">
        <p:scale>
          <a:sx n="152" d="100"/>
          <a:sy n="152" d="100"/>
        </p:scale>
        <p:origin x="4072" y="184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" d="1"/>
        <a:sy n="1" d="1"/>
      </p:scale>
      <p:origin x="0" y="-730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5614F8-4E6A-4A55-8979-F4ACBC5DD492}" type="datetimeFigureOut">
              <a:rPr lang="en-US" smtClean="0"/>
              <a:t>10/31/24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B70457-55B5-4B5D-9AA6-61C2656D86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106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85343" indent="-30205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8221" indent="-24164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91509" indent="-24164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74797" indent="-24164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58085" indent="-2416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41373" indent="-2416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624661" indent="-2416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07949" indent="-2416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44E540-C94A-4F45-9830-E150BC389E05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65894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7"/>
          <p:cNvSpPr txBox="1">
            <a:spLocks noGrp="1" noChangeArrowheads="1"/>
          </p:cNvSpPr>
          <p:nvPr/>
        </p:nvSpPr>
        <p:spPr bwMode="auto">
          <a:xfrm>
            <a:off x="4209295" y="9106227"/>
            <a:ext cx="3221343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90" tIns="48394" rIns="96790" bIns="48394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064A40-598C-4034-BA10-802AFF028E6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</p:txBody>
      </p:sp>
      <p:sp>
        <p:nvSpPr>
          <p:cNvPr id="263171" name="Rectangle 7"/>
          <p:cNvSpPr txBox="1">
            <a:spLocks noGrp="1" noChangeArrowheads="1"/>
          </p:cNvSpPr>
          <p:nvPr/>
        </p:nvSpPr>
        <p:spPr bwMode="auto">
          <a:xfrm>
            <a:off x="4209295" y="9106227"/>
            <a:ext cx="3221343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90" tIns="48394" rIns="96790" bIns="48394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438ADF8-B5B4-40E1-B93D-A07982A4AC1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ＭＳ Ｐゴシック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2631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317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8219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2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  <p:sp>
        <p:nvSpPr>
          <p:cNvPr id="262148" name="Slide Number Placeholder 3"/>
          <p:cNvSpPr txBox="1">
            <a:spLocks noGrp="1"/>
          </p:cNvSpPr>
          <p:nvPr/>
        </p:nvSpPr>
        <p:spPr bwMode="auto">
          <a:xfrm>
            <a:off x="4209295" y="9106227"/>
            <a:ext cx="3221343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90" tIns="48394" rIns="96790" bIns="48394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2B39D85-4A43-4E32-9371-A171E47662A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22530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7"/>
          <p:cNvSpPr txBox="1">
            <a:spLocks noGrp="1" noChangeArrowheads="1"/>
          </p:cNvSpPr>
          <p:nvPr/>
        </p:nvSpPr>
        <p:spPr bwMode="auto">
          <a:xfrm>
            <a:off x="4209295" y="9106227"/>
            <a:ext cx="3221343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90" tIns="48394" rIns="96790" bIns="48394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5387FB6-F623-4937-BFF5-E5F81A47539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</p:txBody>
      </p:sp>
      <p:sp>
        <p:nvSpPr>
          <p:cNvPr id="264195" name="Rectangle 7"/>
          <p:cNvSpPr txBox="1">
            <a:spLocks noGrp="1" noChangeArrowheads="1"/>
          </p:cNvSpPr>
          <p:nvPr/>
        </p:nvSpPr>
        <p:spPr bwMode="auto">
          <a:xfrm>
            <a:off x="4209295" y="9106227"/>
            <a:ext cx="3221343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90" tIns="48394" rIns="96790" bIns="48394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0F17128-8811-4DAF-93B9-EB6F17CEE0D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ＭＳ Ｐゴシック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2641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419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4979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0E96C35-7DEF-4E0E-9B80-5EC3D33EDCD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20470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9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  <p:sp>
        <p:nvSpPr>
          <p:cNvPr id="279556" name="Slide Number Placeholder 3"/>
          <p:cNvSpPr txBox="1">
            <a:spLocks noGrp="1"/>
          </p:cNvSpPr>
          <p:nvPr/>
        </p:nvSpPr>
        <p:spPr bwMode="auto">
          <a:xfrm>
            <a:off x="4209295" y="9106227"/>
            <a:ext cx="3221343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90" tIns="48394" rIns="96790" bIns="48394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8820440-65B4-471D-ABFB-FCAAC603465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11413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 txBox="1">
            <a:spLocks noGrp="1" noChangeArrowheads="1"/>
          </p:cNvSpPr>
          <p:nvPr/>
        </p:nvSpPr>
        <p:spPr bwMode="auto">
          <a:xfrm>
            <a:off x="4235028" y="9271159"/>
            <a:ext cx="3241040" cy="488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52" tIns="48327" rIns="96652" bIns="48327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973F66-AAB9-4630-BEA6-3D20484A3C5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29330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600" y="952500"/>
            <a:ext cx="11633200" cy="57531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549"/>
              </a:buClr>
              <a:defRPr sz="36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549"/>
              </a:buClr>
              <a:defRPr sz="3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549"/>
              </a:buClr>
              <a:defRPr sz="28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549"/>
              </a:buClr>
              <a:defRPr sz="24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549"/>
              </a:buClr>
              <a:defRPr sz="24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6" name="Picture 4">
            <a:extLst>
              <a:ext uri="{FF2B5EF4-FFF2-40B4-BE49-F238E27FC236}">
                <a16:creationId xmlns:a16="http://schemas.microsoft.com/office/drawing/2014/main" id="{2BF0DEB7-784C-418C-9E54-4C248687D7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2936" y="95910"/>
            <a:ext cx="1267536" cy="508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3C53A2C2-52D2-4908-BCCF-317C19E6D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0" y="76200"/>
            <a:ext cx="8000983" cy="533400"/>
          </a:xfrm>
        </p:spPr>
        <p:txBody>
          <a:bodyPr/>
          <a:lstStyle>
            <a:lvl1pPr algn="l">
              <a:defRPr sz="3200">
                <a:solidFill>
                  <a:srgbClr val="00754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357F94B-7D4C-41C6-85D7-359CFA4ECA77}"/>
              </a:ext>
            </a:extLst>
          </p:cNvPr>
          <p:cNvCxnSpPr/>
          <p:nvPr userDrawn="1"/>
        </p:nvCxnSpPr>
        <p:spPr>
          <a:xfrm>
            <a:off x="1676400" y="95910"/>
            <a:ext cx="0" cy="508447"/>
          </a:xfrm>
          <a:prstGeom prst="line">
            <a:avLst/>
          </a:prstGeom>
          <a:ln w="31750">
            <a:solidFill>
              <a:srgbClr val="0075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3234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267200" y="952500"/>
            <a:ext cx="7721600" cy="57531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buClr>
                <a:srgbClr val="007549"/>
              </a:buClr>
              <a:defRPr sz="3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buClr>
                <a:srgbClr val="007549"/>
              </a:buClr>
              <a:defRPr sz="28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buClr>
                <a:srgbClr val="007549"/>
              </a:buClr>
              <a:defRPr sz="28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buClr>
                <a:srgbClr val="007549"/>
              </a:buClr>
              <a:defRPr sz="20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buClr>
                <a:srgbClr val="007549"/>
              </a:buClr>
              <a:defRPr sz="20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0"/>
          </p:nvPr>
        </p:nvSpPr>
        <p:spPr>
          <a:xfrm>
            <a:off x="203200" y="952500"/>
            <a:ext cx="3987800" cy="57531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buClr>
                <a:srgbClr val="007549"/>
              </a:buClr>
              <a:defRPr sz="3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buClr>
                <a:srgbClr val="007549"/>
              </a:buClr>
              <a:defRPr sz="28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buClr>
                <a:srgbClr val="007549"/>
              </a:buClr>
              <a:defRPr sz="24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buClr>
                <a:srgbClr val="007549"/>
              </a:buClr>
              <a:defRPr sz="20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buClr>
                <a:srgbClr val="007549"/>
              </a:buClr>
              <a:defRPr sz="20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9" name="Picture 4">
            <a:extLst>
              <a:ext uri="{FF2B5EF4-FFF2-40B4-BE49-F238E27FC236}">
                <a16:creationId xmlns:a16="http://schemas.microsoft.com/office/drawing/2014/main" id="{8D945676-00CF-4B0A-A830-62D98F7105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2936" y="95910"/>
            <a:ext cx="1267536" cy="508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874970CE-9C7A-4B99-87CE-8F4132E76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0" y="76200"/>
            <a:ext cx="8000995" cy="533400"/>
          </a:xfrm>
        </p:spPr>
        <p:txBody>
          <a:bodyPr/>
          <a:lstStyle>
            <a:lvl1pPr algn="l">
              <a:defRPr sz="3200">
                <a:solidFill>
                  <a:srgbClr val="00754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467EF7D-A53F-43E2-BE35-C253C0CE7F2C}"/>
              </a:ext>
            </a:extLst>
          </p:cNvPr>
          <p:cNvCxnSpPr/>
          <p:nvPr userDrawn="1"/>
        </p:nvCxnSpPr>
        <p:spPr>
          <a:xfrm>
            <a:off x="1676400" y="95910"/>
            <a:ext cx="0" cy="508447"/>
          </a:xfrm>
          <a:prstGeom prst="line">
            <a:avLst/>
          </a:prstGeom>
          <a:ln w="31750">
            <a:solidFill>
              <a:srgbClr val="0075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0167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68800" y="952500"/>
            <a:ext cx="7620000" cy="57531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buClr>
                <a:srgbClr val="007549"/>
              </a:buClr>
              <a:defRPr sz="3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buClr>
                <a:srgbClr val="007549"/>
              </a:buClr>
              <a:defRPr sz="28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buClr>
                <a:srgbClr val="007549"/>
              </a:buClr>
              <a:defRPr sz="28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buClr>
                <a:srgbClr val="007549"/>
              </a:buClr>
              <a:defRPr sz="20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buClr>
                <a:srgbClr val="007549"/>
              </a:buClr>
              <a:defRPr sz="20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8" name="Picture 4">
            <a:extLst>
              <a:ext uri="{FF2B5EF4-FFF2-40B4-BE49-F238E27FC236}">
                <a16:creationId xmlns:a16="http://schemas.microsoft.com/office/drawing/2014/main" id="{E3F5726E-E49C-445E-BFD6-C593C69F50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2936" y="95910"/>
            <a:ext cx="1267536" cy="508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06329FB6-D6F6-4BFC-A210-C8F2FA625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0" y="76200"/>
            <a:ext cx="8000979" cy="533400"/>
          </a:xfrm>
        </p:spPr>
        <p:txBody>
          <a:bodyPr/>
          <a:lstStyle>
            <a:lvl1pPr algn="l">
              <a:defRPr sz="3200">
                <a:solidFill>
                  <a:srgbClr val="00754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B9A5591-EA77-4750-AFA1-C507132DBD66}"/>
              </a:ext>
            </a:extLst>
          </p:cNvPr>
          <p:cNvCxnSpPr/>
          <p:nvPr userDrawn="1"/>
        </p:nvCxnSpPr>
        <p:spPr>
          <a:xfrm>
            <a:off x="1676400" y="95910"/>
            <a:ext cx="0" cy="508447"/>
          </a:xfrm>
          <a:prstGeom prst="line">
            <a:avLst/>
          </a:prstGeom>
          <a:ln w="31750">
            <a:solidFill>
              <a:srgbClr val="0075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9898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ngineering drawing&#10;&#10;Description automatically generated">
            <a:extLst>
              <a:ext uri="{FF2B5EF4-FFF2-40B4-BE49-F238E27FC236}">
                <a16:creationId xmlns:a16="http://schemas.microsoft.com/office/drawing/2014/main" id="{26AF1E9A-E312-4F4D-8D49-BCCB0B1D13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88848" cy="8109679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16AF5BDB-1FEB-4281-9DA5-C8A37A6B35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06848"/>
            <a:ext cx="9144000" cy="1150951"/>
          </a:xfrm>
        </p:spPr>
        <p:txBody>
          <a:bodyPr/>
          <a:lstStyle>
            <a:lvl1pPr marL="0" indent="0" algn="ctr">
              <a:buNone/>
              <a:defRPr sz="40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93E90D-DD41-41D4-80B8-3499CACD646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20709" y="1657891"/>
            <a:ext cx="4747430" cy="185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877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203200" y="914401"/>
            <a:ext cx="5739763" cy="5796301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buClr>
                <a:srgbClr val="007549"/>
              </a:buClr>
              <a:defRPr sz="3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buClr>
                <a:srgbClr val="007549"/>
              </a:buClr>
              <a:defRPr sz="28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buClr>
                <a:srgbClr val="007549"/>
              </a:buClr>
              <a:defRPr sz="24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buClr>
                <a:srgbClr val="007549"/>
              </a:buClr>
              <a:defRPr sz="20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buClr>
                <a:srgbClr val="007549"/>
              </a:buClr>
              <a:defRPr sz="20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0"/>
          </p:nvPr>
        </p:nvSpPr>
        <p:spPr>
          <a:xfrm>
            <a:off x="6248400" y="914401"/>
            <a:ext cx="5689600" cy="5796301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buClr>
                <a:srgbClr val="007549"/>
              </a:buClr>
              <a:defRPr sz="3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buClr>
                <a:srgbClr val="007549"/>
              </a:buClr>
              <a:defRPr sz="28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buClr>
                <a:srgbClr val="007549"/>
              </a:buClr>
              <a:defRPr sz="24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buClr>
                <a:srgbClr val="007549"/>
              </a:buClr>
              <a:defRPr sz="20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buClr>
                <a:srgbClr val="007549"/>
              </a:buClr>
              <a:defRPr sz="20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9" name="Picture 4">
            <a:extLst>
              <a:ext uri="{FF2B5EF4-FFF2-40B4-BE49-F238E27FC236}">
                <a16:creationId xmlns:a16="http://schemas.microsoft.com/office/drawing/2014/main" id="{FE12049F-4FEB-4B80-9931-5BFFD75B43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2936" y="95910"/>
            <a:ext cx="1267536" cy="508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4050F0A8-D178-40DC-901E-D4A7C8348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0" y="76200"/>
            <a:ext cx="8000979" cy="533400"/>
          </a:xfrm>
        </p:spPr>
        <p:txBody>
          <a:bodyPr/>
          <a:lstStyle>
            <a:lvl1pPr algn="l">
              <a:defRPr sz="3200">
                <a:solidFill>
                  <a:srgbClr val="00754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1EEC687-9ED7-4ACC-9E97-84879B9C6D3A}"/>
              </a:ext>
            </a:extLst>
          </p:cNvPr>
          <p:cNvCxnSpPr/>
          <p:nvPr userDrawn="1"/>
        </p:nvCxnSpPr>
        <p:spPr>
          <a:xfrm>
            <a:off x="1676400" y="95910"/>
            <a:ext cx="0" cy="508447"/>
          </a:xfrm>
          <a:prstGeom prst="line">
            <a:avLst/>
          </a:prstGeom>
          <a:ln w="31750">
            <a:solidFill>
              <a:srgbClr val="0075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0270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2D0B10C-53FA-4799-BD91-F02297AE9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0FAAF2-97E6-44CA-B76A-5DEE5028AD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32C261-4AF2-4D13-AD3B-0C1200FD5D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F18D9E-4856-42D1-9420-0574D9A0209D}" type="datetimeFigureOut">
              <a:rPr lang="en-US" smtClean="0"/>
              <a:t>10/31/24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2B3FD-EB6A-43F6-9E13-5B724DC8ED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06D337-D69B-41D6-AAB4-C9CC44C5CA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CFF5AF-C01E-4EF4-9BCA-8C1AF5B03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858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9" r:id="rId3"/>
    <p:sldLayoutId id="2147483671" r:id="rId4"/>
    <p:sldLayoutId id="214748367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package" Target="../embeddings/Microsoft_Excel_Worksheet1.xlsx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B4064A-8185-400E-953B-65960AE7E64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en-US" dirty="0"/>
              <a:t>Inteli-line</a:t>
            </a:r>
            <a:r>
              <a:rPr lang="en-US" altLang="en-US" baseline="30000" dirty="0"/>
              <a:t>®</a:t>
            </a:r>
            <a:r>
              <a:rPr lang="en-US" altLang="en-US" dirty="0"/>
              <a:t> Vertical Stack Fan Coil</a:t>
            </a:r>
          </a:p>
          <a:p>
            <a:r>
              <a:rPr lang="en-US" dirty="0"/>
              <a:t>Model WR </a:t>
            </a:r>
          </a:p>
        </p:txBody>
      </p:sp>
    </p:spTree>
    <p:extLst>
      <p:ext uri="{BB962C8B-B14F-4D97-AF65-F5344CB8AC3E}">
        <p14:creationId xmlns:p14="http://schemas.microsoft.com/office/powerpoint/2010/main" val="3155926608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Stainless steel drain pan standard</a:t>
            </a:r>
          </a:p>
          <a:p>
            <a:endParaRPr lang="en-US" dirty="0"/>
          </a:p>
          <a:p>
            <a:r>
              <a:rPr lang="en-US" dirty="0"/>
              <a:t>Optional Condensate pump</a:t>
            </a:r>
          </a:p>
          <a:p>
            <a:endParaRPr lang="en-US" dirty="0"/>
          </a:p>
          <a:p>
            <a:r>
              <a:rPr lang="en-US" dirty="0"/>
              <a:t>Optional MERV8, 11 or 13 Filters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Inteli-line</a:t>
            </a:r>
            <a:r>
              <a:rPr lang="en-US" baseline="30000" dirty="0"/>
              <a:t>®</a:t>
            </a:r>
            <a:r>
              <a:rPr lang="en-US" dirty="0"/>
              <a:t> Features and Benefits</a:t>
            </a:r>
          </a:p>
        </p:txBody>
      </p:sp>
      <p:pic>
        <p:nvPicPr>
          <p:cNvPr id="5" name="Content Placeholder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72927" y="2476500"/>
            <a:ext cx="4315873" cy="4129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01753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Inteli-line</a:t>
            </a:r>
            <a:r>
              <a:rPr lang="en-US" baseline="30000" dirty="0"/>
              <a:t>®</a:t>
            </a:r>
            <a:r>
              <a:rPr lang="en-US" dirty="0"/>
              <a:t> </a:t>
            </a:r>
            <a:r>
              <a:rPr lang="en-US" altLang="en-US" dirty="0"/>
              <a:t>Cabinet – Riser Configurations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120" y="906483"/>
            <a:ext cx="4814322" cy="271159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819395" y="4834165"/>
            <a:ext cx="226695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4-Pipe Risers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159217" y="1932349"/>
            <a:ext cx="226695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2-Pipe Risers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386" y="3424920"/>
            <a:ext cx="5011594" cy="335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714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Fixed Coil, Row Data</a:t>
            </a:r>
          </a:p>
          <a:p>
            <a:pPr lvl="1"/>
            <a:r>
              <a:rPr lang="en-US" sz="2400" dirty="0"/>
              <a:t>3-Row Coils (W</a:t>
            </a:r>
            <a:r>
              <a:rPr lang="en-US" sz="2400" u="sng" dirty="0"/>
              <a:t>F</a:t>
            </a:r>
            <a:r>
              <a:rPr lang="en-US" sz="2400" b="1" dirty="0">
                <a:solidFill>
                  <a:srgbClr val="FF0000"/>
                </a:solidFill>
              </a:rPr>
              <a:t>C</a:t>
            </a:r>
            <a:r>
              <a:rPr lang="en-US" sz="2400" dirty="0"/>
              <a:t> old generation)</a:t>
            </a:r>
          </a:p>
          <a:p>
            <a:pPr lvl="1"/>
            <a:r>
              <a:rPr lang="en-US" sz="2400" dirty="0"/>
              <a:t>4-Row Coils (W</a:t>
            </a:r>
            <a:r>
              <a:rPr lang="en-US" sz="2400" u="sng" dirty="0"/>
              <a:t>F</a:t>
            </a:r>
            <a:r>
              <a:rPr lang="en-US" sz="2400" b="1" dirty="0">
                <a:solidFill>
                  <a:srgbClr val="FF0000"/>
                </a:solidFill>
              </a:rPr>
              <a:t>D</a:t>
            </a:r>
            <a:r>
              <a:rPr lang="en-US" sz="2400" dirty="0"/>
              <a:t> old generation)</a:t>
            </a:r>
          </a:p>
          <a:p>
            <a:pPr lvl="1"/>
            <a:endParaRPr lang="en-US" sz="2400" dirty="0"/>
          </a:p>
          <a:p>
            <a:r>
              <a:rPr lang="en-US" dirty="0"/>
              <a:t>Slide Out Coil Pack, Row Data</a:t>
            </a:r>
          </a:p>
          <a:p>
            <a:pPr lvl="1"/>
            <a:r>
              <a:rPr lang="en-US" sz="2400" dirty="0"/>
              <a:t>Up to 6-rows total</a:t>
            </a:r>
          </a:p>
          <a:p>
            <a:pPr lvl="1"/>
            <a:endParaRPr lang="en-US" sz="2400" dirty="0"/>
          </a:p>
          <a:p>
            <a:r>
              <a:rPr lang="en-US" dirty="0"/>
              <a:t>Heating Performance</a:t>
            </a:r>
          </a:p>
          <a:p>
            <a:pPr lvl="1"/>
            <a:r>
              <a:rPr lang="en-US" sz="2400" dirty="0"/>
              <a:t>1-Row Coil</a:t>
            </a:r>
          </a:p>
          <a:p>
            <a:pPr lvl="1"/>
            <a:r>
              <a:rPr lang="en-US" sz="2400" dirty="0"/>
              <a:t>2-Row Coil</a:t>
            </a:r>
          </a:p>
          <a:p>
            <a:pPr lvl="1"/>
            <a:endParaRPr lang="en-US" sz="2400" dirty="0"/>
          </a:p>
          <a:p>
            <a:r>
              <a:rPr lang="en-US" dirty="0"/>
              <a:t>Fan sizing based on CFM &amp; E.S.P.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Inteli-line</a:t>
            </a:r>
            <a:r>
              <a:rPr lang="en-US" baseline="30000" dirty="0"/>
              <a:t>®</a:t>
            </a:r>
            <a:r>
              <a:rPr lang="en-US" dirty="0"/>
              <a:t> Unit Sizing and Selection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133EBFF2-FB10-427E-8D67-66FF8BC6B4B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1318324"/>
              </p:ext>
            </p:extLst>
          </p:nvPr>
        </p:nvGraphicFramePr>
        <p:xfrm>
          <a:off x="6100763" y="906463"/>
          <a:ext cx="6116637" cy="466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3263900" imgH="2489200" progId="Excel.Sheet.12">
                  <p:embed/>
                </p:oleObj>
              </mc:Choice>
              <mc:Fallback>
                <p:oleObj name="Worksheet" r:id="rId2" imgW="3263900" imgH="2489200" progId="Excel.Sheet.12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133EBFF2-FB10-427E-8D67-66FF8BC6B4B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100763" y="906463"/>
                        <a:ext cx="6116637" cy="4664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287301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wall, indoor, floor, room&#10;&#10;Description automatically generated">
            <a:extLst>
              <a:ext uri="{FF2B5EF4-FFF2-40B4-BE49-F238E27FC236}">
                <a16:creationId xmlns:a16="http://schemas.microsoft.com/office/drawing/2014/main" id="{82C35BA9-4290-41AF-995E-D821B65105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312" y="705223"/>
            <a:ext cx="9484641" cy="5952565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392BDC6-195E-4CA7-92FD-BF1CB9DA5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549"/>
                </a:solidFill>
                <a:effectLst/>
                <a:uLnTx/>
                <a:uFillTx/>
                <a:latin typeface="Open Sans" panose="020B0606030504020204" pitchFamily="34" charset="0"/>
              </a:rPr>
              <a:t>Inteli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549"/>
                </a:solidFill>
                <a:effectLst/>
                <a:uLnTx/>
                <a:uFillTx/>
                <a:latin typeface="Open Sans" panose="020B0606030504020204" pitchFamily="34" charset="0"/>
              </a:rPr>
              <a:t>-line</a:t>
            </a:r>
            <a:r>
              <a:rPr kumimoji="0" lang="en-US" sz="3200" b="0" i="0" u="none" strike="noStrike" kern="1200" cap="none" spc="0" normalizeH="0" baseline="30000" noProof="0" dirty="0">
                <a:ln>
                  <a:noFill/>
                </a:ln>
                <a:solidFill>
                  <a:srgbClr val="007549"/>
                </a:solidFill>
                <a:effectLst/>
                <a:uLnTx/>
                <a:uFillTx/>
                <a:latin typeface="Open Sans" panose="020B0606030504020204" pitchFamily="34" charset="0"/>
              </a:rPr>
              <a:t>®  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7549"/>
                </a:solidFill>
                <a:effectLst/>
                <a:uLnTx/>
                <a:uFillTx/>
                <a:latin typeface="Open Sans" panose="020B0606030504020204" pitchFamily="34" charset="0"/>
              </a:rPr>
              <a:t>Installed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8987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DAAB75E-CCAA-4F1B-A09F-1936E9A60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Slide-out Coil Pack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059524D-0AA4-25D5-25A1-DF4DD60B9A0B}"/>
              </a:ext>
            </a:extLst>
          </p:cNvPr>
          <p:cNvGrpSpPr/>
          <p:nvPr/>
        </p:nvGrpSpPr>
        <p:grpSpPr>
          <a:xfrm>
            <a:off x="2285594" y="609600"/>
            <a:ext cx="6934994" cy="6239172"/>
            <a:chOff x="507206" y="733131"/>
            <a:chExt cx="6934994" cy="623917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5B4EEAF-0CFC-4AF4-8D64-745967682DC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7477"/>
            <a:stretch/>
          </p:blipFill>
          <p:spPr>
            <a:xfrm>
              <a:off x="507206" y="733131"/>
              <a:ext cx="6934994" cy="6239172"/>
            </a:xfrm>
            <a:prstGeom prst="rect">
              <a:avLst/>
            </a:prstGeom>
          </p:spPr>
        </p:pic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09D11B7-96A4-4410-8693-FF2F56D94615}"/>
                </a:ext>
              </a:extLst>
            </p:cNvPr>
            <p:cNvCxnSpPr/>
            <p:nvPr/>
          </p:nvCxnSpPr>
          <p:spPr bwMode="auto">
            <a:xfrm>
              <a:off x="1657350" y="2107406"/>
              <a:ext cx="828675" cy="992982"/>
            </a:xfrm>
            <a:prstGeom prst="lin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miter lim="800000"/>
              <a:headEnd type="oval" w="med" len="med"/>
              <a:tailEnd type="oval" w="med" len="med"/>
            </a:ln>
            <a:effectLst/>
          </p:spPr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68EA6829-19E0-41A1-A093-E5185C98EE6D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1207294" y="4439842"/>
              <a:ext cx="864393" cy="1175147"/>
            </a:xfrm>
            <a:prstGeom prst="lin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miter lim="800000"/>
              <a:headEnd type="oval" w="med" len="med"/>
              <a:tailEnd type="oval" w="med" len="med"/>
            </a:ln>
            <a:effectLst/>
          </p:spPr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814E145E-A685-4228-9055-932DF957609A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264569" y="5222081"/>
              <a:ext cx="900112" cy="842963"/>
            </a:xfrm>
            <a:prstGeom prst="lin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miter lim="800000"/>
              <a:headEnd type="oval" w="med" len="med"/>
              <a:tailEnd type="oval" w="med" len="med"/>
            </a:ln>
            <a:effectLst/>
          </p:spPr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436751D1-B7F7-4B9E-9626-500168741D2D}"/>
                </a:ext>
              </a:extLst>
            </p:cNvPr>
            <p:cNvCxnSpPr/>
            <p:nvPr/>
          </p:nvCxnSpPr>
          <p:spPr bwMode="auto">
            <a:xfrm flipH="1">
              <a:off x="4750594" y="1983875"/>
              <a:ext cx="407194" cy="387850"/>
            </a:xfrm>
            <a:prstGeom prst="lin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miter lim="800000"/>
              <a:headEnd type="oval" w="med" len="med"/>
              <a:tailEnd type="oval" w="med" len="med"/>
            </a:ln>
            <a:effectLst/>
          </p:spPr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8DE5ECD2-DAB1-442B-A749-9283FF29546D}"/>
                </a:ext>
              </a:extLst>
            </p:cNvPr>
            <p:cNvCxnSpPr/>
            <p:nvPr/>
          </p:nvCxnSpPr>
          <p:spPr bwMode="auto">
            <a:xfrm flipH="1">
              <a:off x="5200650" y="2603897"/>
              <a:ext cx="800100" cy="825103"/>
            </a:xfrm>
            <a:prstGeom prst="lin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miter lim="800000"/>
              <a:headEnd type="oval" w="med" len="med"/>
              <a:tailEnd type="oval" w="med" len="med"/>
            </a:ln>
            <a:effectLst/>
          </p:spPr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45CE5CA-D1E1-4257-A230-9D4FE408A32F}"/>
                </a:ext>
              </a:extLst>
            </p:cNvPr>
            <p:cNvCxnSpPr/>
            <p:nvPr/>
          </p:nvCxnSpPr>
          <p:spPr bwMode="auto">
            <a:xfrm flipH="1" flipV="1">
              <a:off x="5214938" y="4179094"/>
              <a:ext cx="728662" cy="64294"/>
            </a:xfrm>
            <a:prstGeom prst="lin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miter lim="800000"/>
              <a:headEnd type="oval" w="med" len="med"/>
              <a:tailEnd type="oval" w="med" len="med"/>
            </a:ln>
            <a:effectLst/>
          </p:spPr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B088DDF-852C-4043-9EB4-4D50F423C2EE}"/>
                </a:ext>
              </a:extLst>
            </p:cNvPr>
            <p:cNvCxnSpPr/>
            <p:nvPr/>
          </p:nvCxnSpPr>
          <p:spPr bwMode="auto">
            <a:xfrm flipH="1" flipV="1">
              <a:off x="4750594" y="5027415"/>
              <a:ext cx="457200" cy="730448"/>
            </a:xfrm>
            <a:prstGeom prst="lin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miter lim="800000"/>
              <a:headEnd type="oval" w="med" len="med"/>
              <a:tailEnd type="oval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2407152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921000" y="952500"/>
            <a:ext cx="9067800" cy="57531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The flex hoses and easy access to the valve components make equipment maintenance a snap.</a:t>
            </a:r>
          </a:p>
          <a:p>
            <a:endParaRPr lang="en-US" dirty="0"/>
          </a:p>
          <a:p>
            <a:r>
              <a:rPr lang="en-US" dirty="0"/>
              <a:t>Coil Pack replacement can be accomplished in minutes.</a:t>
            </a:r>
          </a:p>
          <a:p>
            <a:endParaRPr lang="en-US" dirty="0"/>
          </a:p>
          <a:p>
            <a:r>
              <a:rPr lang="en-US" dirty="0"/>
              <a:t>Can be shipped separately from the cabinet. </a:t>
            </a:r>
          </a:p>
          <a:p>
            <a:pPr lvl="1"/>
            <a:r>
              <a:rPr lang="en-US" dirty="0"/>
              <a:t>The coil is kept clean during construction</a:t>
            </a:r>
          </a:p>
          <a:p>
            <a:pPr lvl="1"/>
            <a:endParaRPr lang="en-US" sz="400" dirty="0"/>
          </a:p>
          <a:p>
            <a:pPr lvl="1"/>
            <a:r>
              <a:rPr lang="en-US" dirty="0"/>
              <a:t>The coil pack is installed after all drywall, sanding and painting is finished</a:t>
            </a:r>
          </a:p>
          <a:p>
            <a:pPr lvl="1"/>
            <a:endParaRPr lang="en-US" sz="400" dirty="0"/>
          </a:p>
          <a:p>
            <a:pPr lvl="1"/>
            <a:r>
              <a:rPr lang="en-US" dirty="0"/>
              <a:t>Optional return air covers are available for projects using factory-installed coil pack.</a:t>
            </a:r>
          </a:p>
          <a:p>
            <a:pPr lvl="1"/>
            <a:r>
              <a:rPr lang="en-US" dirty="0"/>
              <a:t>Risers can be flushed without the risk of </a:t>
            </a:r>
            <a:br>
              <a:rPr lang="en-US" dirty="0"/>
            </a:br>
            <a:r>
              <a:rPr lang="en-US" dirty="0"/>
              <a:t>damaging the coil</a:t>
            </a:r>
          </a:p>
          <a:p>
            <a:pPr lvl="1"/>
            <a:endParaRPr lang="en-US" sz="400" dirty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" y="952500"/>
            <a:ext cx="2301240" cy="5753100"/>
          </a:xfrm>
        </p:spPr>
      </p:pic>
      <p:pic>
        <p:nvPicPr>
          <p:cNvPr id="6" name="Picture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2400" y="180343"/>
            <a:ext cx="465961" cy="451168"/>
          </a:xfrm>
          <a:prstGeom prst="rect">
            <a:avLst/>
          </a:prstGeom>
        </p:spPr>
      </p:pic>
      <p:pic>
        <p:nvPicPr>
          <p:cNvPr id="7" name="Picture 6">
            <a:hlinkClick r:id="" action="ppaction://noaction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4081" y="196109"/>
            <a:ext cx="451168" cy="451168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837F99BA-469A-473C-8E45-ACD5B8F0C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Inteli</a:t>
            </a:r>
            <a:r>
              <a:rPr lang="en-US" dirty="0"/>
              <a:t>-line</a:t>
            </a:r>
            <a:r>
              <a:rPr lang="en-US" baseline="30000" dirty="0"/>
              <a:t>®</a:t>
            </a:r>
            <a:r>
              <a:rPr lang="en-US" dirty="0"/>
              <a:t> Slide-Out Coil Pack Benefits</a:t>
            </a:r>
          </a:p>
        </p:txBody>
      </p:sp>
    </p:spTree>
    <p:extLst>
      <p:ext uri="{BB962C8B-B14F-4D97-AF65-F5344CB8AC3E}">
        <p14:creationId xmlns:p14="http://schemas.microsoft.com/office/powerpoint/2010/main" val="33475584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Hose Connection</a:t>
            </a:r>
          </a:p>
          <a:p>
            <a:pPr lvl="1"/>
            <a:r>
              <a:rPr lang="en-US"/>
              <a:t>24” Stainless steel braided by Nexus</a:t>
            </a:r>
          </a:p>
          <a:p>
            <a:pPr lvl="2"/>
            <a:r>
              <a:rPr lang="en-US"/>
              <a:t>½” to ¾” = 500psi max working pressure</a:t>
            </a:r>
          </a:p>
          <a:p>
            <a:pPr lvl="1"/>
            <a:endParaRPr lang="en-US"/>
          </a:p>
          <a:p>
            <a:pPr lvl="1"/>
            <a:r>
              <a:rPr lang="en-US"/>
              <a:t>Straight thread (NPSH) with mechanical swivel and gasket connection (both ends)</a:t>
            </a:r>
          </a:p>
          <a:p>
            <a:pPr lvl="1"/>
            <a:endParaRPr lang="en-US"/>
          </a:p>
          <a:p>
            <a:pPr lvl="1"/>
            <a:r>
              <a:rPr lang="en-US"/>
              <a:t>Decouples fan vibration to reduce sound levels</a:t>
            </a:r>
          </a:p>
          <a:p>
            <a:endParaRPr lang="en-US" dirty="0"/>
          </a:p>
        </p:txBody>
      </p:sp>
      <p:sp>
        <p:nvSpPr>
          <p:cNvPr id="1136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Inteli-line</a:t>
            </a:r>
            <a:r>
              <a:rPr lang="en-US" baseline="30000" dirty="0"/>
              <a:t>®</a:t>
            </a:r>
            <a:r>
              <a:rPr lang="en-US" dirty="0"/>
              <a:t> Features and Benefits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848" y="5400129"/>
            <a:ext cx="5900305" cy="8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0599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Motorized water valve (2 or 3-way)</a:t>
            </a:r>
          </a:p>
          <a:p>
            <a:pPr lvl="1"/>
            <a:r>
              <a:rPr lang="en-US" sz="2400" dirty="0" err="1"/>
              <a:t>Caleffi</a:t>
            </a:r>
            <a:r>
              <a:rPr lang="en-US" sz="2400" dirty="0"/>
              <a:t>, Honeywell</a:t>
            </a:r>
          </a:p>
          <a:p>
            <a:pPr lvl="1"/>
            <a:endParaRPr lang="en-US" sz="700" dirty="0"/>
          </a:p>
          <a:p>
            <a:r>
              <a:rPr lang="en-US" sz="2800" dirty="0"/>
              <a:t>Auto flow regulator</a:t>
            </a:r>
          </a:p>
          <a:p>
            <a:pPr lvl="1"/>
            <a:r>
              <a:rPr lang="en-US" sz="2400" dirty="0"/>
              <a:t>Griswold, Flow Design, or Hays</a:t>
            </a:r>
          </a:p>
          <a:p>
            <a:pPr lvl="1"/>
            <a:endParaRPr lang="en-US" sz="700" dirty="0"/>
          </a:p>
          <a:p>
            <a:pPr lvl="1"/>
            <a:endParaRPr lang="en-US" sz="700" dirty="0"/>
          </a:p>
          <a:p>
            <a:r>
              <a:rPr lang="en-US" sz="2800" dirty="0"/>
              <a:t>Strainer</a:t>
            </a:r>
          </a:p>
          <a:p>
            <a:pPr lvl="1"/>
            <a:r>
              <a:rPr lang="en-US" sz="2400" dirty="0"/>
              <a:t>With or without blowdown valve</a:t>
            </a:r>
          </a:p>
          <a:p>
            <a:pPr lvl="1"/>
            <a:endParaRPr lang="en-US" sz="1100" dirty="0"/>
          </a:p>
          <a:p>
            <a:r>
              <a:rPr lang="en-US" sz="2800" dirty="0"/>
              <a:t>Will factory mount customer preferred valves</a:t>
            </a:r>
          </a:p>
          <a:p>
            <a:pPr lvl="1"/>
            <a:r>
              <a:rPr lang="en-US" sz="2400" dirty="0"/>
              <a:t>This does require an SER in ISC and engineering will need cut sheets on the valves to ensure proper fit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1666F8B-B29D-450C-98FC-802FA941F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Fan Coil Chassis Water Circuit Options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203200" y="952500"/>
            <a:ext cx="4165600" cy="5753100"/>
          </a:xfrm>
        </p:spPr>
        <p:txBody>
          <a:bodyPr/>
          <a:lstStyle/>
          <a:p>
            <a:pPr>
              <a:buClr>
                <a:srgbClr val="00865A"/>
              </a:buClr>
            </a:pPr>
            <a:r>
              <a:rPr lang="en-US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Pressure / Temperature ports</a:t>
            </a:r>
          </a:p>
          <a:p>
            <a:pPr>
              <a:buClr>
                <a:srgbClr val="00865A"/>
              </a:buClr>
            </a:pPr>
            <a:endParaRPr lang="en-US" sz="24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buClr>
                <a:srgbClr val="00865A"/>
              </a:buClr>
            </a:pPr>
            <a:r>
              <a:rPr lang="en-US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Automatic or manual air vents</a:t>
            </a:r>
          </a:p>
          <a:p>
            <a:pPr marL="0" indent="0">
              <a:buClr>
                <a:srgbClr val="00865A"/>
              </a:buClr>
              <a:buNone/>
            </a:pPr>
            <a:endParaRPr lang="en-US" sz="24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buClr>
                <a:srgbClr val="00865A"/>
              </a:buClr>
            </a:pPr>
            <a:r>
              <a:rPr lang="en-US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Drain petcocks</a:t>
            </a:r>
          </a:p>
          <a:p>
            <a:pPr>
              <a:buClr>
                <a:srgbClr val="00865A"/>
              </a:buClr>
            </a:pPr>
            <a:endParaRPr lang="en-US" sz="24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buClr>
                <a:srgbClr val="00865A"/>
              </a:buClr>
            </a:pPr>
            <a:r>
              <a:rPr lang="en-US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Manual flow regulator</a:t>
            </a:r>
          </a:p>
          <a:p>
            <a:pPr lvl="1">
              <a:buClr>
                <a:srgbClr val="00865A"/>
              </a:buClr>
            </a:pPr>
            <a:r>
              <a:rPr lang="en-US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Gerand</a:t>
            </a:r>
            <a:endParaRPr lang="en-US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476" y="1532423"/>
            <a:ext cx="1457902" cy="17716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579" y="5116121"/>
            <a:ext cx="1887696" cy="1323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1275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Outdoor air opening</a:t>
            </a:r>
          </a:p>
          <a:p>
            <a:pPr lvl="1"/>
            <a:r>
              <a:rPr lang="en-US" altLang="en-US" dirty="0"/>
              <a:t>Motorized damper</a:t>
            </a:r>
          </a:p>
          <a:p>
            <a:pPr lvl="1"/>
            <a:r>
              <a:rPr lang="en-US" altLang="en-US" dirty="0"/>
              <a:t>Located prior to filter &amp; air coil</a:t>
            </a:r>
          </a:p>
          <a:p>
            <a:endParaRPr lang="en-US" altLang="en-US" dirty="0"/>
          </a:p>
          <a:p>
            <a:r>
              <a:rPr lang="en-US" altLang="en-US" dirty="0"/>
              <a:t>Outdoor air internal duct</a:t>
            </a:r>
          </a:p>
          <a:p>
            <a:pPr lvl="1"/>
            <a:r>
              <a:rPr lang="en-US" altLang="en-US" dirty="0"/>
              <a:t>Top connection</a:t>
            </a:r>
          </a:p>
          <a:p>
            <a:pPr lvl="1"/>
            <a:r>
              <a:rPr lang="en-US" altLang="en-US" dirty="0"/>
              <a:t>4” round duct</a:t>
            </a:r>
          </a:p>
          <a:p>
            <a:pPr lvl="1"/>
            <a:r>
              <a:rPr lang="en-US" altLang="en-US" dirty="0"/>
              <a:t>Compatible with constant airflow regulator</a:t>
            </a:r>
          </a:p>
          <a:p>
            <a:pPr lvl="1"/>
            <a:r>
              <a:rPr lang="en-US" altLang="en-US" dirty="0"/>
              <a:t>Max 90 CFM at .30 S.P.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 rot="5400000">
            <a:off x="8108016" y="750745"/>
            <a:ext cx="3553691" cy="357031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Inteli-line</a:t>
            </a:r>
            <a:r>
              <a:rPr lang="en-US" baseline="30000" dirty="0"/>
              <a:t>®</a:t>
            </a:r>
            <a:r>
              <a:rPr lang="en-US" dirty="0"/>
              <a:t> Outdoor Air Options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937" y="4226533"/>
            <a:ext cx="2054428" cy="2054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5659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Whalen Sound Level</a:t>
            </a:r>
          </a:p>
        </p:txBody>
      </p:sp>
      <p:graphicFrame>
        <p:nvGraphicFramePr>
          <p:cNvPr id="8" name="Content Placeholder 7"/>
          <p:cNvGraphicFramePr>
            <a:graphicFrameLocks noGrp="1" noChangeAspect="1"/>
          </p:cNvGraphicFramePr>
          <p:nvPr>
            <p:ph idx="1"/>
          </p:nvPr>
        </p:nvGraphicFramePr>
        <p:xfrm>
          <a:off x="152400" y="2057400"/>
          <a:ext cx="11903075" cy="4046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8900255" imgH="3025033" progId="Excel.Sheet.12">
                  <p:embed/>
                </p:oleObj>
              </mc:Choice>
              <mc:Fallback>
                <p:oleObj name="Worksheet" r:id="rId2" imgW="8900255" imgH="3025033" progId="Excel.Sheet.12">
                  <p:embed/>
                  <p:pic>
                    <p:nvPicPr>
                      <p:cNvPr id="8" name="Content Placeholder 7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2400" y="2057400"/>
                        <a:ext cx="11903075" cy="4046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77A94292-E3B3-4DB2-AE5E-6B933F6193F8}"/>
              </a:ext>
            </a:extLst>
          </p:cNvPr>
          <p:cNvSpPr txBox="1">
            <a:spLocks/>
          </p:cNvSpPr>
          <p:nvPr/>
        </p:nvSpPr>
        <p:spPr bwMode="auto">
          <a:xfrm>
            <a:off x="355600" y="952500"/>
            <a:ext cx="116332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549"/>
              </a:buClr>
              <a:buChar char="•"/>
              <a:defRPr sz="3200">
                <a:solidFill>
                  <a:schemeClr val="bg2">
                    <a:lumMod val="75000"/>
                  </a:schemeClr>
                </a:solidFill>
                <a:latin typeface="Swis721 Lt BT" panose="020B0403020202020204" pitchFamily="34" charset="0"/>
                <a:ea typeface="Roboto Condensed Light" panose="02000000000000000000" pitchFamily="2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549"/>
              </a:buClr>
              <a:buChar char="–"/>
              <a:defRPr sz="2800">
                <a:solidFill>
                  <a:schemeClr val="bg2">
                    <a:lumMod val="75000"/>
                  </a:schemeClr>
                </a:solidFill>
                <a:latin typeface="Swis721 Lt BT" panose="020B0403020202020204" pitchFamily="34" charset="0"/>
                <a:ea typeface="Roboto Condensed Light" panose="02000000000000000000" pitchFamily="2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549"/>
              </a:buClr>
              <a:buChar char="•"/>
              <a:defRPr sz="2400">
                <a:solidFill>
                  <a:schemeClr val="bg2">
                    <a:lumMod val="75000"/>
                  </a:schemeClr>
                </a:solidFill>
                <a:latin typeface="Swis721 Lt BT" panose="020B0403020202020204" pitchFamily="34" charset="0"/>
                <a:ea typeface="Roboto Condensed Light" panose="02000000000000000000" pitchFamily="2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549"/>
              </a:buClr>
              <a:buChar char="–"/>
              <a:defRPr sz="2000">
                <a:solidFill>
                  <a:schemeClr val="bg2">
                    <a:lumMod val="75000"/>
                  </a:schemeClr>
                </a:solidFill>
                <a:latin typeface="Swis721 Lt BT" panose="020B0403020202020204" pitchFamily="34" charset="0"/>
                <a:ea typeface="Roboto Condensed Light" panose="02000000000000000000" pitchFamily="2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549"/>
              </a:buClr>
              <a:buChar char="»"/>
              <a:defRPr sz="2000">
                <a:solidFill>
                  <a:schemeClr val="bg2">
                    <a:lumMod val="75000"/>
                  </a:schemeClr>
                </a:solidFill>
                <a:latin typeface="Swis721 Lt BT" panose="020B0403020202020204" pitchFamily="34" charset="0"/>
                <a:ea typeface="Roboto Condensed Light" panose="02000000000000000000" pitchFamily="2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549"/>
              </a:buClr>
              <a:buSzTx/>
              <a:buFontTx/>
              <a:buChar char="•"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Whalen units are among the quietest in the industry both in sound power rating and actual installations.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6B976A0-A6C3-41DD-B969-3DEEFD178A23}"/>
              </a:ext>
            </a:extLst>
          </p:cNvPr>
          <p:cNvCxnSpPr>
            <a:cxnSpLocks/>
          </p:cNvCxnSpPr>
          <p:nvPr/>
        </p:nvCxnSpPr>
        <p:spPr>
          <a:xfrm>
            <a:off x="3950368" y="2682958"/>
            <a:ext cx="0" cy="3420979"/>
          </a:xfrm>
          <a:prstGeom prst="line">
            <a:avLst/>
          </a:prstGeom>
          <a:ln w="12700">
            <a:solidFill>
              <a:srgbClr val="0075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AD01FF5-5C6D-42FB-BD6E-E52C71338DED}"/>
              </a:ext>
            </a:extLst>
          </p:cNvPr>
          <p:cNvCxnSpPr>
            <a:cxnSpLocks/>
          </p:cNvCxnSpPr>
          <p:nvPr/>
        </p:nvCxnSpPr>
        <p:spPr>
          <a:xfrm>
            <a:off x="7778123" y="2682958"/>
            <a:ext cx="0" cy="3420979"/>
          </a:xfrm>
          <a:prstGeom prst="line">
            <a:avLst/>
          </a:prstGeom>
          <a:ln w="12700">
            <a:solidFill>
              <a:srgbClr val="0075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D2F936A5-1758-4156-A63E-4462AAB239F1}"/>
              </a:ext>
            </a:extLst>
          </p:cNvPr>
          <p:cNvSpPr/>
          <p:nvPr/>
        </p:nvSpPr>
        <p:spPr>
          <a:xfrm>
            <a:off x="3941685" y="2698812"/>
            <a:ext cx="3821837" cy="3405125"/>
          </a:xfrm>
          <a:prstGeom prst="rect">
            <a:avLst/>
          </a:prstGeom>
          <a:solidFill>
            <a:srgbClr val="007549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6087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tabLst>
                <a:tab pos="2058988" algn="l"/>
              </a:tabLst>
            </a:pPr>
            <a:r>
              <a:rPr lang="en-US" dirty="0"/>
              <a:t>WR Vertical Stack Fan Coil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300 to 1200 CFM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Slide-out coil pack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2-Pipe, 2-Pipe Auxiliary Electric Heat, 2-Pipe Total Electric Heat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4-Pipe Heating / Cooling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Optional Primary / Secondary Configuration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Standard PSC Motor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Optional High Static PSC Motor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Optional EC Motor</a:t>
            </a:r>
          </a:p>
          <a:p>
            <a:endParaRPr lang="en-US" sz="2400" dirty="0"/>
          </a:p>
        </p:txBody>
      </p: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A61A5F07-12F8-4407-AE7C-DBC2337ECBFB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80" y="952500"/>
            <a:ext cx="2301240" cy="5753100"/>
          </a:xfr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9BCBF6C4-804C-4E97-9479-ED57B5529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Inteli</a:t>
            </a:r>
            <a:r>
              <a:rPr lang="en-US" dirty="0"/>
              <a:t>-line</a:t>
            </a:r>
            <a:r>
              <a:rPr lang="en-US" baseline="30000" dirty="0"/>
              <a:t>®</a:t>
            </a:r>
            <a:r>
              <a:rPr lang="en-US" dirty="0"/>
              <a:t> Vertical Stack Fan Coil</a:t>
            </a:r>
          </a:p>
        </p:txBody>
      </p:sp>
      <p:pic>
        <p:nvPicPr>
          <p:cNvPr id="6" name="Picture 5">
            <a:hlinkClick r:id="" action="ppaction://noaction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2400" y="180343"/>
            <a:ext cx="465961" cy="451168"/>
          </a:xfrm>
          <a:prstGeom prst="rect">
            <a:avLst/>
          </a:prstGeom>
        </p:spPr>
      </p:pic>
      <p:pic>
        <p:nvPicPr>
          <p:cNvPr id="7" name="Picture 6">
            <a:hlinkClick r:id="" action="ppaction://noaction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4081" y="196109"/>
            <a:ext cx="451168" cy="45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751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127287613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Small unit footprint</a:t>
            </a:r>
          </a:p>
          <a:p>
            <a:r>
              <a:rPr lang="en-US" dirty="0"/>
              <a:t>Low sound levels</a:t>
            </a:r>
          </a:p>
          <a:p>
            <a:r>
              <a:rPr lang="en-US" dirty="0"/>
              <a:t>Quick, slide-out coil pack for installation and removal</a:t>
            </a:r>
          </a:p>
          <a:p>
            <a:r>
              <a:rPr lang="en-US" dirty="0"/>
              <a:t>Reduced commissioning times</a:t>
            </a:r>
          </a:p>
          <a:p>
            <a:r>
              <a:rPr lang="en-US" dirty="0"/>
              <a:t>Individual room / space temperature control</a:t>
            </a:r>
          </a:p>
          <a:p>
            <a:r>
              <a:rPr lang="en-US" dirty="0"/>
              <a:t>Individual on demand heat or cool (4-Pipe)</a:t>
            </a:r>
          </a:p>
          <a:p>
            <a:r>
              <a:rPr lang="en-US" dirty="0"/>
              <a:t>Local ventilation to meet O/A requirement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Inteli-line</a:t>
            </a:r>
            <a:r>
              <a:rPr lang="en-US" baseline="30000" dirty="0"/>
              <a:t>®</a:t>
            </a:r>
            <a:r>
              <a:rPr lang="en-US" dirty="0"/>
              <a:t> Advantages</a:t>
            </a:r>
          </a:p>
        </p:txBody>
      </p:sp>
    </p:spTree>
    <p:extLst>
      <p:ext uri="{BB962C8B-B14F-4D97-AF65-F5344CB8AC3E}">
        <p14:creationId xmlns:p14="http://schemas.microsoft.com/office/powerpoint/2010/main" val="3474110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7" name="Rectangle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Cabinet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Heavy gauge galvanized sheet metal construction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Single-piece wrapper reduces leakage at joints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Front panel snap lock eliminates fasteners and air leakage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Consists of control box, blower compartment, air coil or opening for coil pack, and drain pan with factory installed P-trap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Furred in behind the dry wall for finished look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Dry wall flanges to finish off opening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Multiple Supply Air outlet options</a:t>
            </a:r>
          </a:p>
        </p:txBody>
      </p:sp>
      <p:sp>
        <p:nvSpPr>
          <p:cNvPr id="108546" name="Rectang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Inteli-line</a:t>
            </a:r>
            <a:r>
              <a:rPr lang="en-US" baseline="30000" dirty="0"/>
              <a:t>®</a:t>
            </a:r>
            <a:r>
              <a:rPr lang="en-US" dirty="0"/>
              <a:t> Features and Benefits</a:t>
            </a:r>
          </a:p>
        </p:txBody>
      </p:sp>
    </p:spTree>
    <p:extLst>
      <p:ext uri="{BB962C8B-B14F-4D97-AF65-F5344CB8AC3E}">
        <p14:creationId xmlns:p14="http://schemas.microsoft.com/office/powerpoint/2010/main" val="699140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9EEA9EE-440C-43CC-A5F0-6DE35E9B18F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03399" y="914781"/>
            <a:ext cx="8737602" cy="582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Inteli-line</a:t>
            </a:r>
            <a:r>
              <a:rPr lang="en-US" baseline="30000" dirty="0"/>
              <a:t>®</a:t>
            </a:r>
            <a:r>
              <a:rPr lang="en-US" dirty="0"/>
              <a:t> Electrical Box</a:t>
            </a:r>
          </a:p>
        </p:txBody>
      </p:sp>
    </p:spTree>
    <p:extLst>
      <p:ext uri="{BB962C8B-B14F-4D97-AF65-F5344CB8AC3E}">
        <p14:creationId xmlns:p14="http://schemas.microsoft.com/office/powerpoint/2010/main" val="3372740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EC Motor Option</a:t>
            </a:r>
          </a:p>
          <a:p>
            <a:pPr lvl="1"/>
            <a:r>
              <a:rPr lang="en-US" dirty="0"/>
              <a:t>ECM Constant Torque: 0.00” – 0.50”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altLang="en-US" dirty="0"/>
              <a:t>The Fan Control is very dependent on the thermostat selection</a:t>
            </a:r>
          </a:p>
          <a:p>
            <a:pPr lvl="1"/>
            <a:r>
              <a:rPr lang="en-US" altLang="en-US" dirty="0"/>
              <a:t>Fan Cycle - Fan will turn off &amp; water valve will close when the thermostat is satisfied</a:t>
            </a:r>
          </a:p>
          <a:p>
            <a:pPr lvl="2"/>
            <a:endParaRPr lang="en-US" altLang="en-US" sz="1000" dirty="0"/>
          </a:p>
          <a:p>
            <a:pPr lvl="1"/>
            <a:r>
              <a:rPr lang="en-US" altLang="en-US" dirty="0"/>
              <a:t>Continuous Fan - The thermostat call for cooling/heating will open the water valve.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Inteli-line</a:t>
            </a:r>
            <a:r>
              <a:rPr lang="en-US" baseline="30000" dirty="0"/>
              <a:t>®</a:t>
            </a:r>
            <a:r>
              <a:rPr lang="en-US" dirty="0"/>
              <a:t> Motor Option &amp; E.S.P.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92298" y="841098"/>
            <a:ext cx="4032502" cy="2017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243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000" dirty="0"/>
              <a:t>Modulating - 3 speed - Floating Point</a:t>
            </a:r>
          </a:p>
          <a:p>
            <a:r>
              <a:rPr lang="en-US" sz="3000" dirty="0"/>
              <a:t>Modulating - 3 speed - Proportional (0-10V)</a:t>
            </a:r>
          </a:p>
          <a:p>
            <a:endParaRPr lang="en-US" sz="3000" dirty="0"/>
          </a:p>
          <a:p>
            <a:r>
              <a:rPr lang="en-US" sz="3000" dirty="0"/>
              <a:t>24V - Non-programmable</a:t>
            </a:r>
          </a:p>
          <a:p>
            <a:r>
              <a:rPr lang="en-US" sz="3000" dirty="0"/>
              <a:t>24V - Digital Non-programmable</a:t>
            </a:r>
          </a:p>
          <a:p>
            <a:r>
              <a:rPr lang="en-US" sz="3000" dirty="0"/>
              <a:t>24V - Digital Programmable</a:t>
            </a:r>
          </a:p>
          <a:p>
            <a:endParaRPr lang="en-US" sz="3000" dirty="0"/>
          </a:p>
          <a:p>
            <a:r>
              <a:rPr lang="en-US" sz="3000" dirty="0"/>
              <a:t>Line Voltage - Non-programmable</a:t>
            </a:r>
          </a:p>
          <a:p>
            <a:r>
              <a:rPr lang="en-US" sz="3000" dirty="0"/>
              <a:t>Line Voltage - Digital Non-programmable</a:t>
            </a:r>
          </a:p>
          <a:p>
            <a:r>
              <a:rPr lang="en-US" sz="3000" dirty="0"/>
              <a:t>Line Voltage - Digital Programmable - Manual Fan</a:t>
            </a:r>
          </a:p>
          <a:p>
            <a:r>
              <a:rPr lang="en-US" sz="3000" dirty="0"/>
              <a:t>Line Voltage - Digital Programmable - Auto Fan</a:t>
            </a:r>
          </a:p>
          <a:p>
            <a:endParaRPr lang="en-US" sz="3000" dirty="0"/>
          </a:p>
          <a:p>
            <a:r>
              <a:rPr lang="en-US" sz="3000" dirty="0"/>
              <a:t>IO Zone 583 DDC Control Option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Inteli-line</a:t>
            </a:r>
            <a:r>
              <a:rPr lang="en-US" baseline="30000" dirty="0"/>
              <a:t>®</a:t>
            </a:r>
            <a:r>
              <a:rPr lang="en-US" dirty="0"/>
              <a:t> Fan Control Options</a:t>
            </a:r>
          </a:p>
        </p:txBody>
      </p:sp>
      <p:pic>
        <p:nvPicPr>
          <p:cNvPr id="4" name="Content Placeholder 7">
            <a:extLst>
              <a:ext uri="{FF2B5EF4-FFF2-40B4-BE49-F238E27FC236}">
                <a16:creationId xmlns:a16="http://schemas.microsoft.com/office/drawing/2014/main" id="{2AEA879F-35C6-49AA-AE02-0E575FD614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75467" y="342900"/>
            <a:ext cx="1559829" cy="1758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8">
            <a:hlinkClick r:id="" action="ppaction://noaction"/>
            <a:extLst>
              <a:ext uri="{FF2B5EF4-FFF2-40B4-BE49-F238E27FC236}">
                <a16:creationId xmlns:a16="http://schemas.microsoft.com/office/drawing/2014/main" id="{58D70081-BE5C-434B-90D8-44077F4611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3F3F3"/>
              </a:clrFrom>
              <a:clrTo>
                <a:srgbClr val="F3F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92267" y="4206658"/>
            <a:ext cx="2596533" cy="2498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1" descr="image001">
            <a:extLst>
              <a:ext uri="{FF2B5EF4-FFF2-40B4-BE49-F238E27FC236}">
                <a16:creationId xmlns:a16="http://schemas.microsoft.com/office/drawing/2014/main" id="{5DB18716-6C95-4BD3-B4EF-DCD31A8FE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619" y="1962729"/>
            <a:ext cx="2454344" cy="1758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358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224" y="1241589"/>
            <a:ext cx="7219952" cy="5174922"/>
          </a:xfrm>
        </p:spPr>
      </p:pic>
      <p:sp>
        <p:nvSpPr>
          <p:cNvPr id="15872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Inteli-line</a:t>
            </a:r>
            <a:r>
              <a:rPr lang="en-US" baseline="30000" dirty="0"/>
              <a:t>®</a:t>
            </a:r>
            <a:r>
              <a:rPr lang="en-US" dirty="0"/>
              <a:t> Supply Air Arrangements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50420" y="1027436"/>
            <a:ext cx="1023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Single Outlet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50419" y="2986766"/>
            <a:ext cx="1023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Dual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Outlet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50419" y="4855219"/>
            <a:ext cx="1023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Triple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Outlet</a:t>
            </a:r>
          </a:p>
        </p:txBody>
      </p:sp>
    </p:spTree>
    <p:extLst>
      <p:ext uri="{BB962C8B-B14F-4D97-AF65-F5344CB8AC3E}">
        <p14:creationId xmlns:p14="http://schemas.microsoft.com/office/powerpoint/2010/main" val="32707612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1" name="Rectangle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Risers</a:t>
            </a:r>
          </a:p>
          <a:p>
            <a:pPr lvl="1"/>
            <a:r>
              <a:rPr lang="en-US" dirty="0"/>
              <a:t>3/4” to 4” diameter, type M or L copper</a:t>
            </a:r>
          </a:p>
          <a:p>
            <a:pPr lvl="1"/>
            <a:r>
              <a:rPr lang="en-US" dirty="0"/>
              <a:t>Fully insulated supply and return risers with full port ball valves</a:t>
            </a:r>
          </a:p>
          <a:p>
            <a:pPr lvl="1"/>
            <a:r>
              <a:rPr lang="en-US" dirty="0"/>
              <a:t>Drain riser fully insulated with factory installed P-trap</a:t>
            </a:r>
          </a:p>
          <a:p>
            <a:pPr lvl="1"/>
            <a:r>
              <a:rPr lang="en-US" dirty="0"/>
              <a:t>Risers factory assembled improves quality</a:t>
            </a:r>
          </a:p>
          <a:p>
            <a:pPr lvl="2"/>
            <a:r>
              <a:rPr lang="en-US" dirty="0"/>
              <a:t>Option for field installed risers</a:t>
            </a:r>
          </a:p>
          <a:p>
            <a:pPr lvl="1"/>
            <a:r>
              <a:rPr lang="en-US" dirty="0"/>
              <a:t>Shipping straps to maintain alignment &amp; ease installation</a:t>
            </a:r>
          </a:p>
          <a:p>
            <a:pPr lvl="2"/>
            <a:r>
              <a:rPr lang="en-US" dirty="0"/>
              <a:t>Shipping straps are not to support riser after installation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109570" name="Rectang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Inteli-line</a:t>
            </a:r>
            <a:r>
              <a:rPr lang="en-US" baseline="30000" dirty="0"/>
              <a:t>®</a:t>
            </a:r>
            <a:r>
              <a:rPr lang="en-US" dirty="0"/>
              <a:t> Features and Benefits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583" y="5058909"/>
            <a:ext cx="1833953" cy="1459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6990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8031</TotalTime>
  <Words>747</Words>
  <Application>Microsoft Macintosh PowerPoint</Application>
  <PresentationFormat>Widescreen</PresentationFormat>
  <Paragraphs>155</Paragraphs>
  <Slides>20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Calibri</vt:lpstr>
      <vt:lpstr>Calibri Light</vt:lpstr>
      <vt:lpstr>Franklin Gothic Medium Cond</vt:lpstr>
      <vt:lpstr>Open Sans</vt:lpstr>
      <vt:lpstr>Open Sans Light</vt:lpstr>
      <vt:lpstr>Times</vt:lpstr>
      <vt:lpstr>Times New Roman</vt:lpstr>
      <vt:lpstr>Office Theme</vt:lpstr>
      <vt:lpstr>Worksheet</vt:lpstr>
      <vt:lpstr>PowerPoint Presentation</vt:lpstr>
      <vt:lpstr>Inteli-line® Vertical Stack Fan Coil</vt:lpstr>
      <vt:lpstr>Inteli-line® Advantages</vt:lpstr>
      <vt:lpstr>Inteli-line® Features and Benefits</vt:lpstr>
      <vt:lpstr>Inteli-line® Electrical Box</vt:lpstr>
      <vt:lpstr>Inteli-line® Motor Option &amp; E.S.P.</vt:lpstr>
      <vt:lpstr>Inteli-line® Fan Control Options</vt:lpstr>
      <vt:lpstr>Inteli-line® Supply Air Arrangements</vt:lpstr>
      <vt:lpstr>Inteli-line® Features and Benefits</vt:lpstr>
      <vt:lpstr>Inteli-line® Features and Benefits</vt:lpstr>
      <vt:lpstr>Inteli-line® Cabinet – Riser Configurations</vt:lpstr>
      <vt:lpstr>Inteli-line® Unit Sizing and Selection</vt:lpstr>
      <vt:lpstr>Inteli-line®  Installed</vt:lpstr>
      <vt:lpstr>Slide-out Coil Pack</vt:lpstr>
      <vt:lpstr>Inteli-line® Slide-Out Coil Pack Benefits</vt:lpstr>
      <vt:lpstr>Inteli-line® Features and Benefits</vt:lpstr>
      <vt:lpstr>Fan Coil Chassis Water Circuit Options</vt:lpstr>
      <vt:lpstr>Inteli-line® Outdoor Air Options</vt:lpstr>
      <vt:lpstr>Whalen Sound Level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Evie Sibert</dc:creator>
  <cp:lastModifiedBy>Tony Landers</cp:lastModifiedBy>
  <cp:revision>72</cp:revision>
  <dcterms:created xsi:type="dcterms:W3CDTF">2021-03-25T19:08:37Z</dcterms:created>
  <dcterms:modified xsi:type="dcterms:W3CDTF">2024-10-31T19:22:06Z</dcterms:modified>
</cp:coreProperties>
</file>