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047" r:id="rId2"/>
    <p:sldId id="2049" r:id="rId3"/>
    <p:sldId id="2050" r:id="rId4"/>
    <p:sldId id="2076" r:id="rId5"/>
    <p:sldId id="2066" r:id="rId6"/>
    <p:sldId id="2075" r:id="rId7"/>
    <p:sldId id="2077" r:id="rId8"/>
    <p:sldId id="21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5A"/>
    <a:srgbClr val="E75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08" autoAdjust="0"/>
    <p:restoredTop sz="94536"/>
  </p:normalViewPr>
  <p:slideViewPr>
    <p:cSldViewPr snapToGrid="0">
      <p:cViewPr varScale="1">
        <p:scale>
          <a:sx n="152" d="100"/>
          <a:sy n="152" d="100"/>
        </p:scale>
        <p:origin x="4072" y="1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" d="1"/>
        <a:sy n="1" d="1"/>
      </p:scale>
      <p:origin x="0" y="-73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614F8-4E6A-4A55-8979-F4ACBC5DD492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0457-55B5-4B5D-9AA6-61C2656D8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0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0457-55B5-4B5D-9AA6-61C2656D86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4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05A2B-ED6E-5AB9-426D-D4E7262A0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4CC10-4B67-1A9D-E0C2-895B653FF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7A8D8-971A-A691-0FEE-6083F2C19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48E2A-8136-DB24-93CE-F063C7D67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70457-55B5-4B5D-9AA6-61C2656D86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0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0AD26-160D-D5FC-F104-97BFAF18E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4C70FFD-4A10-43CF-C6EF-25ACFDE2533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35028" y="9271159"/>
            <a:ext cx="3241040" cy="48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973F66-AAB9-4630-BEA6-3D20484A3C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49D0084-8B5B-7956-83C7-E6934AE25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9E86855-F8EA-5005-B51D-69361C9F2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635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52500"/>
            <a:ext cx="11633200" cy="5753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36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BF0DEB7-784C-418C-9E54-4C248687D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6" y="95910"/>
            <a:ext cx="1267536" cy="5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C53A2C2-52D2-4908-BCCF-317C19E6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83" cy="533400"/>
          </a:xfrm>
        </p:spPr>
        <p:txBody>
          <a:bodyPr/>
          <a:lstStyle>
            <a:lvl1pPr algn="l">
              <a:defRPr sz="3200">
                <a:solidFill>
                  <a:srgbClr val="0075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57F94B-7D4C-41C6-85D7-359CFA4ECA77}"/>
              </a:ext>
            </a:extLst>
          </p:cNvPr>
          <p:cNvCxnSpPr/>
          <p:nvPr userDrawn="1"/>
        </p:nvCxnSpPr>
        <p:spPr>
          <a:xfrm>
            <a:off x="1676400" y="95910"/>
            <a:ext cx="0" cy="508447"/>
          </a:xfrm>
          <a:prstGeom prst="line">
            <a:avLst/>
          </a:prstGeom>
          <a:ln w="3175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3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67200" y="952500"/>
            <a:ext cx="7721600" cy="5753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203200" y="952500"/>
            <a:ext cx="3987800" cy="5753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8D945676-00CF-4B0A-A830-62D98F710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6" y="95910"/>
            <a:ext cx="1267536" cy="5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74970CE-9C7A-4B99-87CE-8F4132E7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95" cy="533400"/>
          </a:xfrm>
        </p:spPr>
        <p:txBody>
          <a:bodyPr/>
          <a:lstStyle>
            <a:lvl1pPr algn="l">
              <a:defRPr sz="3200">
                <a:solidFill>
                  <a:srgbClr val="0075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67EF7D-A53F-43E2-BE35-C253C0CE7F2C}"/>
              </a:ext>
            </a:extLst>
          </p:cNvPr>
          <p:cNvCxnSpPr/>
          <p:nvPr userDrawn="1"/>
        </p:nvCxnSpPr>
        <p:spPr>
          <a:xfrm>
            <a:off x="1676400" y="95910"/>
            <a:ext cx="0" cy="508447"/>
          </a:xfrm>
          <a:prstGeom prst="line">
            <a:avLst/>
          </a:prstGeom>
          <a:ln w="3175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16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gineering drawing&#10;&#10;Description automatically generated">
            <a:extLst>
              <a:ext uri="{FF2B5EF4-FFF2-40B4-BE49-F238E27FC236}">
                <a16:creationId xmlns:a16="http://schemas.microsoft.com/office/drawing/2014/main" id="{26AF1E9A-E312-4F4D-8D49-BCCB0B1D1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848" cy="81096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6AF5BDB-1FEB-4281-9DA5-C8A37A6B3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6848"/>
            <a:ext cx="9144000" cy="1150951"/>
          </a:xfr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3E90D-DD41-41D4-80B8-3499CACD64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0709" y="1657891"/>
            <a:ext cx="4747430" cy="18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7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3200" y="914401"/>
            <a:ext cx="5739763" cy="5796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6248400" y="914401"/>
            <a:ext cx="5689600" cy="5796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3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549"/>
              </a:buClr>
              <a:defRPr sz="2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FE12049F-4FEB-4B80-9931-5BFFD75B43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936" y="95910"/>
            <a:ext cx="1267536" cy="5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050F0A8-D178-40DC-901E-D4A7C834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6200"/>
            <a:ext cx="8000979" cy="533400"/>
          </a:xfrm>
        </p:spPr>
        <p:txBody>
          <a:bodyPr/>
          <a:lstStyle>
            <a:lvl1pPr algn="l">
              <a:defRPr sz="3200">
                <a:solidFill>
                  <a:srgbClr val="0075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EEC687-9ED7-4ACC-9E97-84879B9C6D3A}"/>
              </a:ext>
            </a:extLst>
          </p:cNvPr>
          <p:cNvCxnSpPr/>
          <p:nvPr userDrawn="1"/>
        </p:nvCxnSpPr>
        <p:spPr>
          <a:xfrm>
            <a:off x="1676400" y="95910"/>
            <a:ext cx="0" cy="508447"/>
          </a:xfrm>
          <a:prstGeom prst="line">
            <a:avLst/>
          </a:prstGeom>
          <a:ln w="31750">
            <a:solidFill>
              <a:srgbClr val="0075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27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0B10C-53FA-4799-BD91-F02297AE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FAAF2-97E6-44CA-B76A-5DEE5028A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2C261-4AF2-4D13-AD3B-0C1200FD5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8D9E-4856-42D1-9420-0574D9A0209D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2B3FD-EB6A-43F6-9E13-5B724DC8E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D337-D69B-41D6-AAB4-C9CC44C5C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F5AF-C01E-4EF4-9BCA-8C1AF5B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5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1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194871B-F2D9-5AC0-E223-B147C1940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Refrigerant Transition</a:t>
            </a:r>
          </a:p>
        </p:txBody>
      </p:sp>
      <p:pic>
        <p:nvPicPr>
          <p:cNvPr id="3" name="Picture 2" descr="A green and white logo with leaves and a crab&#10;&#10;Description automatically generated">
            <a:extLst>
              <a:ext uri="{FF2B5EF4-FFF2-40B4-BE49-F238E27FC236}">
                <a16:creationId xmlns:a16="http://schemas.microsoft.com/office/drawing/2014/main" id="{BA1233DA-80B2-0F6B-B38A-4A967A612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25" y="3683330"/>
            <a:ext cx="3022270" cy="30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1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DF5FF-70D2-0DCB-C1FD-F34E401E7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ED5186-F3D5-BBD7-92EF-0427AF6E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Refrigeration Transition Timeline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7133C07-3458-E3D6-E67A-6BE8F6557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173" y="257446"/>
            <a:ext cx="11289654" cy="70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1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B4D42-7AE9-9E44-559C-0188DA2E1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B84622-1FB0-537E-F38C-88AABFDE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Refrigeration Transition Timeline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B5B7B03-D067-661F-6196-558419B72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173" y="257446"/>
            <a:ext cx="11289654" cy="7056033"/>
          </a:xfrm>
          <a:prstGeom prst="rect">
            <a:avLst/>
          </a:prstGeom>
        </p:spPr>
      </p:pic>
      <p:sp>
        <p:nvSpPr>
          <p:cNvPr id="60" name="Down Arrow 59">
            <a:extLst>
              <a:ext uri="{FF2B5EF4-FFF2-40B4-BE49-F238E27FC236}">
                <a16:creationId xmlns:a16="http://schemas.microsoft.com/office/drawing/2014/main" id="{02A79010-E8A2-5538-2F4D-2821038F9CF3}"/>
              </a:ext>
            </a:extLst>
          </p:cNvPr>
          <p:cNvSpPr/>
          <p:nvPr/>
        </p:nvSpPr>
        <p:spPr>
          <a:xfrm>
            <a:off x="4647931" y="609600"/>
            <a:ext cx="1105160" cy="2282126"/>
          </a:xfrm>
          <a:prstGeom prst="downArrow">
            <a:avLst/>
          </a:prstGeom>
          <a:solidFill>
            <a:srgbClr val="E755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i="1" dirty="0">
                <a:latin typeface="Avenir Next Demi Bold" panose="020B0503020202020204" pitchFamily="34" charset="0"/>
              </a:rPr>
              <a:t>Next Deadline</a:t>
            </a:r>
          </a:p>
        </p:txBody>
      </p:sp>
      <p:sp>
        <p:nvSpPr>
          <p:cNvPr id="62" name="Left-Right Arrow 61">
            <a:extLst>
              <a:ext uri="{FF2B5EF4-FFF2-40B4-BE49-F238E27FC236}">
                <a16:creationId xmlns:a16="http://schemas.microsoft.com/office/drawing/2014/main" id="{6E31E0C6-BD8E-8F02-E124-0269F048759C}"/>
              </a:ext>
            </a:extLst>
          </p:cNvPr>
          <p:cNvSpPr/>
          <p:nvPr/>
        </p:nvSpPr>
        <p:spPr>
          <a:xfrm>
            <a:off x="6096000" y="5470902"/>
            <a:ext cx="1715146" cy="836908"/>
          </a:xfrm>
          <a:prstGeom prst="leftRightArrow">
            <a:avLst/>
          </a:prstGeom>
          <a:solidFill>
            <a:srgbClr val="E755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4020202020204" pitchFamily="34" charset="0"/>
                <a:cs typeface="Arial Narrow" panose="020B0604020202020204" pitchFamily="34" charset="0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36899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3" dur="2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50B635-9BD7-DEF7-0CD9-72F8F3EEA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921" y="784880"/>
            <a:ext cx="9230158" cy="59207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41C4A1-68C5-C1D8-B4DE-1D3908B8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/ Heat Pump Transition Timeline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991F1-4824-578D-9ECD-16FB7E85F637}"/>
              </a:ext>
            </a:extLst>
          </p:cNvPr>
          <p:cNvSpPr/>
          <p:nvPr/>
        </p:nvSpPr>
        <p:spPr>
          <a:xfrm>
            <a:off x="1307592" y="784880"/>
            <a:ext cx="3410712" cy="2881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DA94DE-EB00-1646-BAD7-D25511EFC2D9}"/>
              </a:ext>
            </a:extLst>
          </p:cNvPr>
          <p:cNvGrpSpPr/>
          <p:nvPr/>
        </p:nvGrpSpPr>
        <p:grpSpPr>
          <a:xfrm>
            <a:off x="633116" y="1007540"/>
            <a:ext cx="3376091" cy="2939268"/>
            <a:chOff x="633116" y="1007540"/>
            <a:chExt cx="3376091" cy="2939268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4DA7FB14-0733-8DAE-8BB0-D2C1B34114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116" y="2584352"/>
              <a:ext cx="1032819" cy="136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ontent Placeholder 5" descr="A large metal box with a black background&#10;&#10;Description automatically generated">
              <a:extLst>
                <a:ext uri="{FF2B5EF4-FFF2-40B4-BE49-F238E27FC236}">
                  <a16:creationId xmlns:a16="http://schemas.microsoft.com/office/drawing/2014/main" id="{D12CCFF0-7945-A857-F2F4-3E72DAC9B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36" y="1007540"/>
              <a:ext cx="1787699" cy="1436780"/>
            </a:xfrm>
            <a:prstGeom prst="rect">
              <a:avLst/>
            </a:prstGeom>
          </p:spPr>
        </p:pic>
        <p:pic>
          <p:nvPicPr>
            <p:cNvPr id="10" name="Picture 9" descr="A large metal box with black labels&#10;&#10;Description automatically generated">
              <a:extLst>
                <a:ext uri="{FF2B5EF4-FFF2-40B4-BE49-F238E27FC236}">
                  <a16:creationId xmlns:a16="http://schemas.microsoft.com/office/drawing/2014/main" id="{BAC4E2D3-226F-513F-C452-BB86813D6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600" y="2093642"/>
              <a:ext cx="1151607" cy="171313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7FD0AE7-FCD4-02E1-0DA2-901722CF63C8}"/>
              </a:ext>
            </a:extLst>
          </p:cNvPr>
          <p:cNvSpPr txBox="1"/>
          <p:nvPr/>
        </p:nvSpPr>
        <p:spPr>
          <a:xfrm>
            <a:off x="1478709" y="4562158"/>
            <a:ext cx="31390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 (sealed system)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59EB555-5538-F91F-F970-825954DBBB9A}"/>
              </a:ext>
            </a:extLst>
          </p:cNvPr>
          <p:cNvCxnSpPr>
            <a:cxnSpLocks/>
          </p:cNvCxnSpPr>
          <p:nvPr/>
        </p:nvCxnSpPr>
        <p:spPr>
          <a:xfrm>
            <a:off x="1478709" y="4949778"/>
            <a:ext cx="89545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6737E-F4C4-D8C9-7BF1-EB4A412F69BD}"/>
              </a:ext>
            </a:extLst>
          </p:cNvPr>
          <p:cNvSpPr/>
          <p:nvPr/>
        </p:nvSpPr>
        <p:spPr>
          <a:xfrm>
            <a:off x="1307592" y="3958914"/>
            <a:ext cx="8451675" cy="570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479910-6927-5234-D015-FC1C0BD9D9CA}"/>
              </a:ext>
            </a:extLst>
          </p:cNvPr>
          <p:cNvGrpSpPr/>
          <p:nvPr/>
        </p:nvGrpSpPr>
        <p:grpSpPr>
          <a:xfrm>
            <a:off x="1752600" y="4146492"/>
            <a:ext cx="9448110" cy="784998"/>
            <a:chOff x="1752600" y="4146492"/>
            <a:chExt cx="9448110" cy="7849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2926F9-54AB-104C-956B-E1C2E87D7D4E}"/>
                </a:ext>
              </a:extLst>
            </p:cNvPr>
            <p:cNvSpPr txBox="1"/>
            <p:nvPr/>
          </p:nvSpPr>
          <p:spPr>
            <a:xfrm>
              <a:off x="7789626" y="4552316"/>
              <a:ext cx="26414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SYSTEM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52ED06-CC41-AA27-0B39-3DB846AA739B}"/>
                </a:ext>
              </a:extLst>
            </p:cNvPr>
            <p:cNvSpPr txBox="1"/>
            <p:nvPr/>
          </p:nvSpPr>
          <p:spPr>
            <a:xfrm>
              <a:off x="4617720" y="4562158"/>
              <a:ext cx="28147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SYSTEM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2CF36B-AB26-8DA2-186C-A210AD0708C4}"/>
                </a:ext>
              </a:extLst>
            </p:cNvPr>
            <p:cNvSpPr txBox="1"/>
            <p:nvPr/>
          </p:nvSpPr>
          <p:spPr>
            <a:xfrm>
              <a:off x="1752600" y="4146492"/>
              <a:ext cx="5329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Commercial &amp; Residential Packaged (AC/HP)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0AE294-4707-FB83-B138-1DDF8050C840}"/>
                </a:ext>
              </a:extLst>
            </p:cNvPr>
            <p:cNvSpPr txBox="1"/>
            <p:nvPr/>
          </p:nvSpPr>
          <p:spPr>
            <a:xfrm>
              <a:off x="7020006" y="4160557"/>
              <a:ext cx="4180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VRF / VRV (AC/HP)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2D43FE-28F4-E1E9-73A6-6051B50C30F3}"/>
              </a:ext>
            </a:extLst>
          </p:cNvPr>
          <p:cNvCxnSpPr>
            <a:cxnSpLocks/>
          </p:cNvCxnSpPr>
          <p:nvPr/>
        </p:nvCxnSpPr>
        <p:spPr>
          <a:xfrm flipV="1">
            <a:off x="7711869" y="1140137"/>
            <a:ext cx="0" cy="5210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1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3CB7B3-34AF-4CAA-1625-47D36987C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941" y="952500"/>
            <a:ext cx="4522117" cy="57531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219AC-43F7-8279-5CC7-A30AA06B5C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200" y="952500"/>
            <a:ext cx="5549900" cy="57531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Whalen is using R-454B refrigerant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Lowest widely used GWP option to replace R-410A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76% decrease vs R-410A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34% decrease vs R-32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Ozone depletion of ZERO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Similar operation and efficiency to current R-410A products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9A9E09-F310-0B15-B7E5-BED55A99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Refrigerant Global Warming Potential</a:t>
            </a:r>
          </a:p>
        </p:txBody>
      </p:sp>
      <p:pic>
        <p:nvPicPr>
          <p:cNvPr id="2" name="Picture 1" descr="A green and white logo with leaves and a crab&#10;&#10;Description automatically generated">
            <a:extLst>
              <a:ext uri="{FF2B5EF4-FFF2-40B4-BE49-F238E27FC236}">
                <a16:creationId xmlns:a16="http://schemas.microsoft.com/office/drawing/2014/main" id="{938C342A-A1CA-862C-19D6-FC9A2D4DF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47" y="342900"/>
            <a:ext cx="1766046" cy="17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7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5120-C598-D182-4C41-BD0D559CC0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774701"/>
            <a:ext cx="5689600" cy="5936002"/>
          </a:xfrm>
        </p:spPr>
        <p:txBody>
          <a:bodyPr>
            <a:noAutofit/>
          </a:bodyPr>
          <a:lstStyle/>
          <a:p>
            <a:pPr fontAlgn="base"/>
            <a:r>
              <a:rPr lang="en-US" sz="2500" dirty="0"/>
              <a:t>R-454B is classified by ASHRAE as an A2L lower flammability refrigerant</a:t>
            </a:r>
          </a:p>
          <a:p>
            <a:pPr fontAlgn="base"/>
            <a:endParaRPr lang="en-US" sz="2500" dirty="0"/>
          </a:p>
          <a:p>
            <a:pPr fontAlgn="base"/>
            <a:r>
              <a:rPr lang="en-US" sz="2500" dirty="0"/>
              <a:t>UL 60335 2-40 safety standard </a:t>
            </a:r>
            <a:r>
              <a:rPr lang="en-US" sz="2500" i="1" dirty="0"/>
              <a:t>requires </a:t>
            </a:r>
            <a:r>
              <a:rPr lang="en-US" sz="2500" dirty="0"/>
              <a:t>products with </a:t>
            </a:r>
            <a:r>
              <a:rPr lang="en-US" sz="25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than 62 ounces</a:t>
            </a:r>
            <a:r>
              <a:rPr lang="en-US" sz="2500" dirty="0"/>
              <a:t> of A2L refrigerant to contain a factory installed Refrigerant Detection</a:t>
            </a:r>
          </a:p>
          <a:p>
            <a:pPr fontAlgn="base"/>
            <a:endParaRPr lang="en-US" sz="2500" dirty="0"/>
          </a:p>
          <a:p>
            <a:pPr fontAlgn="base"/>
            <a:r>
              <a:rPr lang="en-US" sz="2500" dirty="0"/>
              <a:t>If a refrigerant leak is detected, the RDS triggers a system fault &amp; the unit enters a mitigation mode to reduce leaked refrigerant concentration level</a:t>
            </a: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00EC04-14F2-9980-A179-789C500F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R-454B – A2L CLASS REFRIGERANT</a:t>
            </a:r>
          </a:p>
        </p:txBody>
      </p:sp>
      <p:pic>
        <p:nvPicPr>
          <p:cNvPr id="5" name="Picture 2" descr="Understanding A2L Refrigerants &amp; Regulations | Opteon™">
            <a:extLst>
              <a:ext uri="{FF2B5EF4-FFF2-40B4-BE49-F238E27FC236}">
                <a16:creationId xmlns:a16="http://schemas.microsoft.com/office/drawing/2014/main" id="{E127850D-6F39-E9CC-3AF1-C2C1DD0016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" y="1350962"/>
            <a:ext cx="6116888" cy="49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1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442B0-DE6E-705B-30ED-86DCED31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Installation Area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651762C-BD45-A229-E541-1D57C1CBA00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069478"/>
              </p:ext>
            </p:extLst>
          </p:nvPr>
        </p:nvGraphicFramePr>
        <p:xfrm>
          <a:off x="2422451" y="1673182"/>
          <a:ext cx="7347098" cy="4694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89500" imgH="3124200" progId="Excel.Sheet.12">
                  <p:embed/>
                </p:oleObj>
              </mc:Choice>
              <mc:Fallback>
                <p:oleObj name="Worksheet" r:id="rId2" imgW="4889500" imgH="3124200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A7E7C15-AA07-A32F-E922-CEDFD9FE9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2451" y="1673182"/>
                        <a:ext cx="7347098" cy="4694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5D0B84C-A7A9-AD90-FA12-897E90851A37}"/>
              </a:ext>
            </a:extLst>
          </p:cNvPr>
          <p:cNvSpPr txBox="1"/>
          <p:nvPr/>
        </p:nvSpPr>
        <p:spPr>
          <a:xfrm>
            <a:off x="1693235" y="896679"/>
            <a:ext cx="8805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area where a blower-equipped unit must be installed, and mechanical/natural ventilation is not required</a:t>
            </a:r>
          </a:p>
        </p:txBody>
      </p:sp>
    </p:spTree>
    <p:extLst>
      <p:ext uri="{BB962C8B-B14F-4D97-AF65-F5344CB8AC3E}">
        <p14:creationId xmlns:p14="http://schemas.microsoft.com/office/powerpoint/2010/main" val="77375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BEC67-DADB-4F71-72BE-FEC21C703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A8B64-F241-516E-02D8-81930C740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68696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8033</TotalTime>
  <Words>170</Words>
  <Application>Microsoft Macintosh PowerPoint</Application>
  <PresentationFormat>Widescreen</PresentationFormat>
  <Paragraphs>33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Avenir Next Demi Bold</vt:lpstr>
      <vt:lpstr>Calibri</vt:lpstr>
      <vt:lpstr>Calibri Light</vt:lpstr>
      <vt:lpstr>Open Sans</vt:lpstr>
      <vt:lpstr>Open Sans Light</vt:lpstr>
      <vt:lpstr>Times</vt:lpstr>
      <vt:lpstr>Office Theme</vt:lpstr>
      <vt:lpstr>Worksheet</vt:lpstr>
      <vt:lpstr>PowerPoint Presentation</vt:lpstr>
      <vt:lpstr>Refrigeration Transition Timeline</vt:lpstr>
      <vt:lpstr>Refrigeration Transition Timeline</vt:lpstr>
      <vt:lpstr>AC / Heat Pump Transition Timeline</vt:lpstr>
      <vt:lpstr>Refrigerant Global Warming Potential</vt:lpstr>
      <vt:lpstr>R-454B – A2L CLASS REFRIGERANT</vt:lpstr>
      <vt:lpstr>Minimum Installation Area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Sibert</dc:creator>
  <cp:lastModifiedBy>Tony Landers</cp:lastModifiedBy>
  <cp:revision>72</cp:revision>
  <dcterms:created xsi:type="dcterms:W3CDTF">2021-03-25T19:08:37Z</dcterms:created>
  <dcterms:modified xsi:type="dcterms:W3CDTF">2024-10-31T19:22:58Z</dcterms:modified>
</cp:coreProperties>
</file>